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9" r:id="rId3"/>
    <p:sldId id="271" r:id="rId4"/>
    <p:sldId id="272" r:id="rId5"/>
    <p:sldId id="258" r:id="rId6"/>
    <p:sldId id="259" r:id="rId7"/>
    <p:sldId id="260" r:id="rId8"/>
    <p:sldId id="276" r:id="rId9"/>
    <p:sldId id="277" r:id="rId10"/>
    <p:sldId id="262" r:id="rId11"/>
    <p:sldId id="278" r:id="rId12"/>
    <p:sldId id="279" r:id="rId13"/>
    <p:sldId id="280" r:id="rId14"/>
    <p:sldId id="284" r:id="rId15"/>
    <p:sldId id="264" r:id="rId16"/>
    <p:sldId id="257" r:id="rId17"/>
    <p:sldId id="281" r:id="rId18"/>
    <p:sldId id="282" r:id="rId19"/>
    <p:sldId id="283" r:id="rId20"/>
    <p:sldId id="261" r:id="rId21"/>
    <p:sldId id="265" r:id="rId22"/>
    <p:sldId id="267" r:id="rId23"/>
    <p:sldId id="268" r:id="rId24"/>
    <p:sldId id="27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9FC3"/>
    <a:srgbClr val="2340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87"/>
    <p:restoredTop sz="94666"/>
  </p:normalViewPr>
  <p:slideViewPr>
    <p:cSldViewPr snapToGrid="0" snapToObjects="1">
      <p:cViewPr varScale="1">
        <p:scale>
          <a:sx n="65" d="100"/>
          <a:sy n="65" d="100"/>
        </p:scale>
        <p:origin x="72" y="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820FC6C-C2D0-784B-96BF-963AD9FF954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1B35FC4C-0992-9C4F-887E-D7F68C1AA685}"/>
              </a:ext>
            </a:extLst>
          </p:cNvPr>
          <p:cNvSpPr>
            <a:spLocks noGrp="1"/>
          </p:cNvSpPr>
          <p:nvPr>
            <p:ph type="subTitle" idx="1" hasCustomPrompt="1"/>
          </p:nvPr>
        </p:nvSpPr>
        <p:spPr>
          <a:xfrm>
            <a:off x="1524000" y="2690571"/>
            <a:ext cx="9144000" cy="668855"/>
          </a:xfrm>
          <a:prstGeom prst="rect">
            <a:avLst/>
          </a:prstGeom>
        </p:spPr>
        <p:txBody>
          <a:bodyPr/>
          <a:lstStyle>
            <a:lvl1pPr marL="0" indent="0" algn="l">
              <a:buNone/>
              <a:defRPr sz="2400" b="0" i="0">
                <a:latin typeface="Franklin Gothic Book" panose="020B05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1" name="Title 10">
            <a:extLst>
              <a:ext uri="{FF2B5EF4-FFF2-40B4-BE49-F238E27FC236}">
                <a16:creationId xmlns:a16="http://schemas.microsoft.com/office/drawing/2014/main" id="{1E46AAA0-E2EF-E44A-A6D5-B65457731966}"/>
              </a:ext>
            </a:extLst>
          </p:cNvPr>
          <p:cNvSpPr>
            <a:spLocks noGrp="1"/>
          </p:cNvSpPr>
          <p:nvPr>
            <p:ph type="title" hasCustomPrompt="1"/>
          </p:nvPr>
        </p:nvSpPr>
        <p:spPr>
          <a:xfrm>
            <a:off x="1524000" y="1113184"/>
            <a:ext cx="9144000" cy="1507606"/>
          </a:xfrm>
          <a:prstGeom prst="rect">
            <a:avLst/>
          </a:prstGeom>
        </p:spPr>
        <p:txBody>
          <a:bodyPr anchor="b"/>
          <a:lstStyle>
            <a:lvl1pPr>
              <a:defRPr b="0" i="0">
                <a:solidFill>
                  <a:srgbClr val="234078"/>
                </a:solidFill>
                <a:latin typeface="Franklin Gothic Medium" panose="020B0603020102020204" pitchFamily="34" charset="0"/>
              </a:defRPr>
            </a:lvl1pPr>
          </a:lstStyle>
          <a:p>
            <a:r>
              <a:rPr lang="en-US" dirty="0"/>
              <a:t>Click to add title</a:t>
            </a:r>
          </a:p>
        </p:txBody>
      </p:sp>
    </p:spTree>
    <p:extLst>
      <p:ext uri="{BB962C8B-B14F-4D97-AF65-F5344CB8AC3E}">
        <p14:creationId xmlns:p14="http://schemas.microsoft.com/office/powerpoint/2010/main" val="90282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A188F5E-23B4-8345-B2A5-105EF759DFE1}"/>
              </a:ext>
            </a:extLst>
          </p:cNvPr>
          <p:cNvPicPr>
            <a:picLocks noChangeAspect="1"/>
          </p:cNvPicPr>
          <p:nvPr userDrawn="1"/>
        </p:nvPicPr>
        <p:blipFill>
          <a:blip r:embed="rId2"/>
          <a:stretch>
            <a:fillRect/>
          </a:stretch>
        </p:blipFill>
        <p:spPr>
          <a:xfrm>
            <a:off x="-2" y="-1"/>
            <a:ext cx="12192002" cy="6858001"/>
          </a:xfrm>
          <a:prstGeom prst="rect">
            <a:avLst/>
          </a:prstGeom>
        </p:spPr>
      </p:pic>
      <p:sp>
        <p:nvSpPr>
          <p:cNvPr id="2" name="Title 1">
            <a:extLst>
              <a:ext uri="{FF2B5EF4-FFF2-40B4-BE49-F238E27FC236}">
                <a16:creationId xmlns:a16="http://schemas.microsoft.com/office/drawing/2014/main" id="{3FACD065-015B-2A4A-91EC-6E198CAAB3C9}"/>
              </a:ext>
            </a:extLst>
          </p:cNvPr>
          <p:cNvSpPr>
            <a:spLocks noGrp="1"/>
          </p:cNvSpPr>
          <p:nvPr>
            <p:ph type="title" hasCustomPrompt="1"/>
          </p:nvPr>
        </p:nvSpPr>
        <p:spPr>
          <a:xfrm>
            <a:off x="838200" y="365125"/>
            <a:ext cx="10515600" cy="1026353"/>
          </a:xfrm>
          <a:prstGeom prst="rect">
            <a:avLst/>
          </a:prstGeom>
        </p:spPr>
        <p:txBody>
          <a:bodyPr anchor="ctr"/>
          <a:lstStyle>
            <a:lvl1pPr>
              <a:defRPr b="0" i="0">
                <a:solidFill>
                  <a:srgbClr val="7E9FC3"/>
                </a:solidFill>
                <a:latin typeface="Franklin Gothic Medium" panose="020B0603020102020204" pitchFamily="34" charset="0"/>
              </a:defRPr>
            </a:lvl1pPr>
          </a:lstStyle>
          <a:p>
            <a:r>
              <a:rPr lang="en-US" dirty="0"/>
              <a:t>Click to add title</a:t>
            </a:r>
          </a:p>
        </p:txBody>
      </p:sp>
      <p:sp>
        <p:nvSpPr>
          <p:cNvPr id="3" name="Content Placeholder 2">
            <a:extLst>
              <a:ext uri="{FF2B5EF4-FFF2-40B4-BE49-F238E27FC236}">
                <a16:creationId xmlns:a16="http://schemas.microsoft.com/office/drawing/2014/main" id="{E28639DD-54B2-D940-A95F-4337D9FDCCA3}"/>
              </a:ext>
            </a:extLst>
          </p:cNvPr>
          <p:cNvSpPr>
            <a:spLocks noGrp="1"/>
          </p:cNvSpPr>
          <p:nvPr>
            <p:ph sz="half" idx="1"/>
          </p:nvPr>
        </p:nvSpPr>
        <p:spPr>
          <a:xfrm>
            <a:off x="838199" y="1391478"/>
            <a:ext cx="10515599" cy="4785485"/>
          </a:xfrm>
          <a:prstGeom prst="rect">
            <a:avLst/>
          </a:prstGeom>
        </p:spPr>
        <p:txBody>
          <a:bodyPr/>
          <a:lstStyle>
            <a:lvl1pPr>
              <a:defRPr b="0" i="0">
                <a:latin typeface="Franklin Gothic Book" panose="020B0503020102020204" pitchFamily="34" charset="0"/>
              </a:defRPr>
            </a:lvl1pPr>
          </a:lstStyle>
          <a:p>
            <a:pPr lvl="0"/>
            <a:r>
              <a:rPr lang="en-US"/>
              <a:t>Edit Master text styles</a:t>
            </a:r>
          </a:p>
        </p:txBody>
      </p:sp>
    </p:spTree>
    <p:extLst>
      <p:ext uri="{BB962C8B-B14F-4D97-AF65-F5344CB8AC3E}">
        <p14:creationId xmlns:p14="http://schemas.microsoft.com/office/powerpoint/2010/main" val="3851741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F2FCA4-C354-4DB0-BB0E-11860F82AD14}"/>
              </a:ext>
            </a:extLst>
          </p:cNvPr>
          <p:cNvSpPr>
            <a:spLocks noGrp="1"/>
          </p:cNvSpPr>
          <p:nvPr>
            <p:ph type="dt" sz="half" idx="10"/>
          </p:nvPr>
        </p:nvSpPr>
        <p:spPr/>
        <p:txBody>
          <a:bodyPr/>
          <a:lstStyle/>
          <a:p>
            <a:fld id="{96F1D4C5-7FE1-48FE-8182-48CD83411937}" type="datetimeFigureOut">
              <a:rPr lang="en-US" smtClean="0"/>
              <a:t>4/26/2019</a:t>
            </a:fld>
            <a:endParaRPr lang="en-US"/>
          </a:p>
        </p:txBody>
      </p:sp>
      <p:sp>
        <p:nvSpPr>
          <p:cNvPr id="3" name="Footer Placeholder 2">
            <a:extLst>
              <a:ext uri="{FF2B5EF4-FFF2-40B4-BE49-F238E27FC236}">
                <a16:creationId xmlns:a16="http://schemas.microsoft.com/office/drawing/2014/main" id="{B6AC2C2B-D9C0-4C38-81B9-3871583227F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6C0AF6-B3AF-458D-A951-7B63FA4602EF}"/>
              </a:ext>
            </a:extLst>
          </p:cNvPr>
          <p:cNvSpPr>
            <a:spLocks noGrp="1"/>
          </p:cNvSpPr>
          <p:nvPr>
            <p:ph type="sldNum" sz="quarter" idx="12"/>
          </p:nvPr>
        </p:nvSpPr>
        <p:spPr/>
        <p:txBody>
          <a:bodyPr/>
          <a:lstStyle/>
          <a:p>
            <a:fld id="{B6EE052E-90CC-4F4A-BF81-35ACCA33A2CA}" type="slidenum">
              <a:rPr lang="en-US" smtClean="0"/>
              <a:t>‹#›</a:t>
            </a:fld>
            <a:endParaRPr lang="en-US"/>
          </a:p>
        </p:txBody>
      </p:sp>
    </p:spTree>
    <p:extLst>
      <p:ext uri="{BB962C8B-B14F-4D97-AF65-F5344CB8AC3E}">
        <p14:creationId xmlns:p14="http://schemas.microsoft.com/office/powerpoint/2010/main" val="27301874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4176280"/>
      </p:ext>
    </p:extLst>
  </p:cSld>
  <p:clrMap bg1="lt1" tx1="dk1" bg2="lt2" tx2="dk2" accent1="accent1" accent2="accent2" accent3="accent3" accent4="accent4" accent5="accent5" accent6="accent6" hlink="hlink" folHlink="folHlink"/>
  <p:sldLayoutIdLst>
    <p:sldLayoutId id="2147483649" r:id="rId1"/>
    <p:sldLayoutId id="2147483652" r:id="rId2"/>
    <p:sldLayoutId id="214748365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Layout" Target="../slideLayouts/slideLayout2.xml"/><Relationship Id="rId5" Type="http://schemas.openxmlformats.org/officeDocument/2006/relationships/image" Target="../media/image6.gif"/><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localhost:5000/"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A535ABB-C067-3840-ABD6-79A97461CC76}"/>
              </a:ext>
            </a:extLst>
          </p:cNvPr>
          <p:cNvSpPr>
            <a:spLocks noGrp="1"/>
          </p:cNvSpPr>
          <p:nvPr>
            <p:ph type="subTitle" idx="1"/>
          </p:nvPr>
        </p:nvSpPr>
        <p:spPr/>
        <p:txBody>
          <a:bodyPr/>
          <a:lstStyle/>
          <a:p>
            <a:r>
              <a:rPr lang="en-US" dirty="0"/>
              <a:t>Anchal Gupta</a:t>
            </a:r>
          </a:p>
          <a:p>
            <a:r>
              <a:rPr lang="en-US" dirty="0"/>
              <a:t>Sindhu Thumati</a:t>
            </a:r>
          </a:p>
        </p:txBody>
      </p:sp>
      <p:sp>
        <p:nvSpPr>
          <p:cNvPr id="3" name="Title 2">
            <a:extLst>
              <a:ext uri="{FF2B5EF4-FFF2-40B4-BE49-F238E27FC236}">
                <a16:creationId xmlns:a16="http://schemas.microsoft.com/office/drawing/2014/main" id="{615D5106-4953-9A4C-BA98-584B415898D1}"/>
              </a:ext>
            </a:extLst>
          </p:cNvPr>
          <p:cNvSpPr>
            <a:spLocks noGrp="1"/>
          </p:cNvSpPr>
          <p:nvPr>
            <p:ph type="title"/>
          </p:nvPr>
        </p:nvSpPr>
        <p:spPr/>
        <p:txBody>
          <a:bodyPr/>
          <a:lstStyle/>
          <a:p>
            <a:r>
              <a:rPr lang="en-US" sz="8000" dirty="0"/>
              <a:t>Time Travel</a:t>
            </a:r>
          </a:p>
        </p:txBody>
      </p:sp>
    </p:spTree>
    <p:extLst>
      <p:ext uri="{BB962C8B-B14F-4D97-AF65-F5344CB8AC3E}">
        <p14:creationId xmlns:p14="http://schemas.microsoft.com/office/powerpoint/2010/main" val="1999593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F220F-27FE-6F41-9157-3A1058FDD62C}"/>
              </a:ext>
            </a:extLst>
          </p:cNvPr>
          <p:cNvSpPr>
            <a:spLocks noGrp="1"/>
          </p:cNvSpPr>
          <p:nvPr>
            <p:ph type="title"/>
          </p:nvPr>
        </p:nvSpPr>
        <p:spPr/>
        <p:txBody>
          <a:bodyPr/>
          <a:lstStyle/>
          <a:p>
            <a:r>
              <a:rPr lang="en-US" dirty="0"/>
              <a:t>Encoder</a:t>
            </a:r>
          </a:p>
        </p:txBody>
      </p:sp>
      <p:sp>
        <p:nvSpPr>
          <p:cNvPr id="4" name="Rectangle: Rounded Corners 3">
            <a:extLst>
              <a:ext uri="{FF2B5EF4-FFF2-40B4-BE49-F238E27FC236}">
                <a16:creationId xmlns:a16="http://schemas.microsoft.com/office/drawing/2014/main" id="{4AF61061-E9A6-4372-B98F-E17C1A8BB371}"/>
              </a:ext>
            </a:extLst>
          </p:cNvPr>
          <p:cNvSpPr/>
          <p:nvPr/>
        </p:nvSpPr>
        <p:spPr>
          <a:xfrm>
            <a:off x="545909" y="1775791"/>
            <a:ext cx="1547933" cy="795130"/>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a:t>
            </a:r>
          </a:p>
          <a:p>
            <a:pPr algn="ctr"/>
            <a:r>
              <a:rPr lang="en-US" dirty="0"/>
              <a:t>128x128x3</a:t>
            </a:r>
          </a:p>
        </p:txBody>
      </p:sp>
      <p:sp>
        <p:nvSpPr>
          <p:cNvPr id="5" name="Rectangle: Rounded Corners 4">
            <a:extLst>
              <a:ext uri="{FF2B5EF4-FFF2-40B4-BE49-F238E27FC236}">
                <a16:creationId xmlns:a16="http://schemas.microsoft.com/office/drawing/2014/main" id="{6EEFEF5E-5AA2-49E1-AF63-4FD51AE78ECA}"/>
              </a:ext>
            </a:extLst>
          </p:cNvPr>
          <p:cNvSpPr/>
          <p:nvPr/>
        </p:nvSpPr>
        <p:spPr>
          <a:xfrm>
            <a:off x="181409" y="4078354"/>
            <a:ext cx="1547933" cy="79513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Conv3 </a:t>
            </a:r>
          </a:p>
          <a:p>
            <a:pPr algn="ctr"/>
            <a:r>
              <a:rPr lang="en-US" dirty="0"/>
              <a:t>16x16x256</a:t>
            </a:r>
          </a:p>
        </p:txBody>
      </p:sp>
      <p:sp>
        <p:nvSpPr>
          <p:cNvPr id="6" name="Rectangle: Rounded Corners 5">
            <a:extLst>
              <a:ext uri="{FF2B5EF4-FFF2-40B4-BE49-F238E27FC236}">
                <a16:creationId xmlns:a16="http://schemas.microsoft.com/office/drawing/2014/main" id="{AB59530A-770B-459D-B4ED-B82D40C00653}"/>
              </a:ext>
            </a:extLst>
          </p:cNvPr>
          <p:cNvSpPr/>
          <p:nvPr/>
        </p:nvSpPr>
        <p:spPr>
          <a:xfrm>
            <a:off x="2923932" y="1775791"/>
            <a:ext cx="1547933" cy="79513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a:t>
            </a:r>
          </a:p>
          <a:p>
            <a:pPr algn="ctr"/>
            <a:r>
              <a:rPr lang="en-US" dirty="0"/>
              <a:t>64x64x64</a:t>
            </a:r>
          </a:p>
        </p:txBody>
      </p:sp>
      <p:sp>
        <p:nvSpPr>
          <p:cNvPr id="7" name="Rectangle: Rounded Corners 6">
            <a:extLst>
              <a:ext uri="{FF2B5EF4-FFF2-40B4-BE49-F238E27FC236}">
                <a16:creationId xmlns:a16="http://schemas.microsoft.com/office/drawing/2014/main" id="{EAC89193-4720-4E11-8A25-0ACA8B517EAF}"/>
              </a:ext>
            </a:extLst>
          </p:cNvPr>
          <p:cNvSpPr/>
          <p:nvPr/>
        </p:nvSpPr>
        <p:spPr>
          <a:xfrm>
            <a:off x="5094576" y="1775791"/>
            <a:ext cx="1547933" cy="79513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ReLU</a:t>
            </a:r>
            <a:endParaRPr lang="en-US" dirty="0"/>
          </a:p>
        </p:txBody>
      </p:sp>
      <p:sp>
        <p:nvSpPr>
          <p:cNvPr id="8" name="Rectangle: Rounded Corners 7">
            <a:extLst>
              <a:ext uri="{FF2B5EF4-FFF2-40B4-BE49-F238E27FC236}">
                <a16:creationId xmlns:a16="http://schemas.microsoft.com/office/drawing/2014/main" id="{F6ABBC1E-896D-4CE4-A6EE-6646C118E7CB}"/>
              </a:ext>
            </a:extLst>
          </p:cNvPr>
          <p:cNvSpPr/>
          <p:nvPr/>
        </p:nvSpPr>
        <p:spPr>
          <a:xfrm>
            <a:off x="4093436" y="4082337"/>
            <a:ext cx="1547933" cy="79513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Conv4</a:t>
            </a:r>
          </a:p>
          <a:p>
            <a:pPr algn="ctr"/>
            <a:r>
              <a:rPr lang="en-US" dirty="0"/>
              <a:t>8x8x512</a:t>
            </a:r>
          </a:p>
        </p:txBody>
      </p:sp>
      <p:sp>
        <p:nvSpPr>
          <p:cNvPr id="10" name="Rectangle: Rounded Corners 9">
            <a:extLst>
              <a:ext uri="{FF2B5EF4-FFF2-40B4-BE49-F238E27FC236}">
                <a16:creationId xmlns:a16="http://schemas.microsoft.com/office/drawing/2014/main" id="{44A5BA75-72EB-4D36-B285-757AEB99BA39}"/>
              </a:ext>
            </a:extLst>
          </p:cNvPr>
          <p:cNvSpPr/>
          <p:nvPr/>
        </p:nvSpPr>
        <p:spPr>
          <a:xfrm>
            <a:off x="6415336" y="4065102"/>
            <a:ext cx="2854558" cy="77525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Fully connected Layer</a:t>
            </a:r>
          </a:p>
          <a:p>
            <a:pPr algn="ctr"/>
            <a:r>
              <a:rPr lang="en-US" dirty="0"/>
              <a:t>32768x50 </a:t>
            </a:r>
          </a:p>
        </p:txBody>
      </p:sp>
      <p:cxnSp>
        <p:nvCxnSpPr>
          <p:cNvPr id="15" name="Straight Arrow Connector 14">
            <a:extLst>
              <a:ext uri="{FF2B5EF4-FFF2-40B4-BE49-F238E27FC236}">
                <a16:creationId xmlns:a16="http://schemas.microsoft.com/office/drawing/2014/main" id="{C6535C9A-AD98-4CE8-A8EE-213154C4459E}"/>
              </a:ext>
            </a:extLst>
          </p:cNvPr>
          <p:cNvCxnSpPr>
            <a:stCxn id="4" idx="3"/>
            <a:endCxn id="6" idx="1"/>
          </p:cNvCxnSpPr>
          <p:nvPr/>
        </p:nvCxnSpPr>
        <p:spPr>
          <a:xfrm>
            <a:off x="2093842" y="2173356"/>
            <a:ext cx="8300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8F7532-F4B9-41F1-BD6B-CA2C42A9550A}"/>
              </a:ext>
            </a:extLst>
          </p:cNvPr>
          <p:cNvCxnSpPr>
            <a:cxnSpLocks/>
            <a:stCxn id="6" idx="3"/>
            <a:endCxn id="7" idx="1"/>
          </p:cNvCxnSpPr>
          <p:nvPr/>
        </p:nvCxnSpPr>
        <p:spPr>
          <a:xfrm>
            <a:off x="4471865" y="2173356"/>
            <a:ext cx="6227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96401A79-BABD-4FB6-A5A3-75A3F8370410}"/>
              </a:ext>
            </a:extLst>
          </p:cNvPr>
          <p:cNvSpPr/>
          <p:nvPr/>
        </p:nvSpPr>
        <p:spPr>
          <a:xfrm>
            <a:off x="10066615" y="4008778"/>
            <a:ext cx="1662172" cy="11500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Ouput</a:t>
            </a:r>
            <a:endParaRPr lang="en-US" dirty="0"/>
          </a:p>
          <a:p>
            <a:pPr algn="ctr"/>
            <a:r>
              <a:rPr lang="en-US" dirty="0"/>
              <a:t>Latent vector</a:t>
            </a:r>
          </a:p>
          <a:p>
            <a:pPr algn="ctr"/>
            <a:r>
              <a:rPr lang="en-US" dirty="0"/>
              <a:t>50x1</a:t>
            </a:r>
          </a:p>
          <a:p>
            <a:pPr algn="ctr"/>
            <a:endParaRPr lang="en-US" dirty="0"/>
          </a:p>
        </p:txBody>
      </p:sp>
      <p:sp>
        <p:nvSpPr>
          <p:cNvPr id="42" name="Rectangle: Rounded Corners 41">
            <a:extLst>
              <a:ext uri="{FF2B5EF4-FFF2-40B4-BE49-F238E27FC236}">
                <a16:creationId xmlns:a16="http://schemas.microsoft.com/office/drawing/2014/main" id="{D8011000-8764-43FC-B776-3DEB9BB076D3}"/>
              </a:ext>
            </a:extLst>
          </p:cNvPr>
          <p:cNvSpPr/>
          <p:nvPr/>
        </p:nvSpPr>
        <p:spPr>
          <a:xfrm>
            <a:off x="9805867" y="1792694"/>
            <a:ext cx="1547933" cy="79513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ReLU</a:t>
            </a:r>
            <a:endParaRPr lang="en-US" dirty="0"/>
          </a:p>
        </p:txBody>
      </p:sp>
      <p:sp>
        <p:nvSpPr>
          <p:cNvPr id="43" name="Rectangle: Rounded Corners 42">
            <a:extLst>
              <a:ext uri="{FF2B5EF4-FFF2-40B4-BE49-F238E27FC236}">
                <a16:creationId xmlns:a16="http://schemas.microsoft.com/office/drawing/2014/main" id="{7856C2A8-846F-4485-A3ED-90AA945EA183}"/>
              </a:ext>
            </a:extLst>
          </p:cNvPr>
          <p:cNvSpPr/>
          <p:nvPr/>
        </p:nvSpPr>
        <p:spPr>
          <a:xfrm>
            <a:off x="7276445" y="1805946"/>
            <a:ext cx="1547933" cy="79513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Conv2 </a:t>
            </a:r>
          </a:p>
          <a:p>
            <a:pPr algn="ctr"/>
            <a:r>
              <a:rPr lang="en-US" dirty="0"/>
              <a:t>32x32x128</a:t>
            </a:r>
          </a:p>
        </p:txBody>
      </p:sp>
      <p:cxnSp>
        <p:nvCxnSpPr>
          <p:cNvPr id="49" name="Connector: Elbow 48">
            <a:extLst>
              <a:ext uri="{FF2B5EF4-FFF2-40B4-BE49-F238E27FC236}">
                <a16:creationId xmlns:a16="http://schemas.microsoft.com/office/drawing/2014/main" id="{21B27703-8C2A-451A-90C5-758B553A0A9A}"/>
              </a:ext>
            </a:extLst>
          </p:cNvPr>
          <p:cNvCxnSpPr>
            <a:cxnSpLocks/>
            <a:stCxn id="42" idx="3"/>
            <a:endCxn id="5" idx="0"/>
          </p:cNvCxnSpPr>
          <p:nvPr/>
        </p:nvCxnSpPr>
        <p:spPr>
          <a:xfrm flipH="1">
            <a:off x="955376" y="2190259"/>
            <a:ext cx="10398424" cy="1888095"/>
          </a:xfrm>
          <a:prstGeom prst="bentConnector4">
            <a:avLst>
              <a:gd name="adj1" fmla="val -2198"/>
              <a:gd name="adj2" fmla="val 6052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9B697013-CFD9-4997-AB7B-D65213615188}"/>
              </a:ext>
            </a:extLst>
          </p:cNvPr>
          <p:cNvCxnSpPr>
            <a:cxnSpLocks/>
            <a:endCxn id="42" idx="1"/>
          </p:cNvCxnSpPr>
          <p:nvPr/>
        </p:nvCxnSpPr>
        <p:spPr>
          <a:xfrm flipV="1">
            <a:off x="8824378" y="2190259"/>
            <a:ext cx="981489" cy="13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8105BEA-7FB2-4FD4-808F-65FB3008A502}"/>
              </a:ext>
            </a:extLst>
          </p:cNvPr>
          <p:cNvCxnSpPr>
            <a:cxnSpLocks/>
          </p:cNvCxnSpPr>
          <p:nvPr/>
        </p:nvCxnSpPr>
        <p:spPr>
          <a:xfrm>
            <a:off x="6653734" y="2203511"/>
            <a:ext cx="6227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C605F1F-60D5-4855-B022-B6DE6DAD7909}"/>
              </a:ext>
            </a:extLst>
          </p:cNvPr>
          <p:cNvCxnSpPr>
            <a:cxnSpLocks/>
            <a:stCxn id="10" idx="3"/>
            <a:endCxn id="29" idx="1"/>
          </p:cNvCxnSpPr>
          <p:nvPr/>
        </p:nvCxnSpPr>
        <p:spPr>
          <a:xfrm>
            <a:off x="9269894" y="4452728"/>
            <a:ext cx="796721" cy="131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Rectangle: Rounded Corners 65">
            <a:extLst>
              <a:ext uri="{FF2B5EF4-FFF2-40B4-BE49-F238E27FC236}">
                <a16:creationId xmlns:a16="http://schemas.microsoft.com/office/drawing/2014/main" id="{79467289-4B76-4ED9-91A8-2CD943DD2B82}"/>
              </a:ext>
            </a:extLst>
          </p:cNvPr>
          <p:cNvSpPr/>
          <p:nvPr/>
        </p:nvSpPr>
        <p:spPr>
          <a:xfrm>
            <a:off x="2104329" y="4082337"/>
            <a:ext cx="1547933" cy="79513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ReLU</a:t>
            </a:r>
            <a:endParaRPr lang="en-US" dirty="0"/>
          </a:p>
        </p:txBody>
      </p:sp>
      <p:cxnSp>
        <p:nvCxnSpPr>
          <p:cNvPr id="71" name="Straight Arrow Connector 70">
            <a:extLst>
              <a:ext uri="{FF2B5EF4-FFF2-40B4-BE49-F238E27FC236}">
                <a16:creationId xmlns:a16="http://schemas.microsoft.com/office/drawing/2014/main" id="{E8741B25-BDD5-4FD9-A33D-54BCB0462392}"/>
              </a:ext>
            </a:extLst>
          </p:cNvPr>
          <p:cNvCxnSpPr>
            <a:cxnSpLocks/>
            <a:stCxn id="5" idx="3"/>
            <a:endCxn id="66" idx="1"/>
          </p:cNvCxnSpPr>
          <p:nvPr/>
        </p:nvCxnSpPr>
        <p:spPr>
          <a:xfrm>
            <a:off x="1729342" y="4475919"/>
            <a:ext cx="374987" cy="3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700710F3-AC8A-4699-8625-111BF432FF42}"/>
              </a:ext>
            </a:extLst>
          </p:cNvPr>
          <p:cNvCxnSpPr>
            <a:cxnSpLocks/>
            <a:stCxn id="66" idx="3"/>
          </p:cNvCxnSpPr>
          <p:nvPr/>
        </p:nvCxnSpPr>
        <p:spPr>
          <a:xfrm flipV="1">
            <a:off x="3652262" y="4473928"/>
            <a:ext cx="441174" cy="59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C8D6E9D2-45FA-4BA5-9DF6-669E97DD4DBE}"/>
              </a:ext>
            </a:extLst>
          </p:cNvPr>
          <p:cNvCxnSpPr>
            <a:cxnSpLocks/>
            <a:endCxn id="10" idx="1"/>
          </p:cNvCxnSpPr>
          <p:nvPr/>
        </p:nvCxnSpPr>
        <p:spPr>
          <a:xfrm flipV="1">
            <a:off x="5641369" y="4452728"/>
            <a:ext cx="773967" cy="21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2C1F035-2DE9-4755-9AD3-B0F9F6B2A907}"/>
              </a:ext>
            </a:extLst>
          </p:cNvPr>
          <p:cNvSpPr txBox="1"/>
          <p:nvPr/>
        </p:nvSpPr>
        <p:spPr>
          <a:xfrm>
            <a:off x="955376" y="5448300"/>
            <a:ext cx="5140624" cy="1200329"/>
          </a:xfrm>
          <a:prstGeom prst="rect">
            <a:avLst/>
          </a:prstGeom>
          <a:noFill/>
        </p:spPr>
        <p:txBody>
          <a:bodyPr wrap="square" rtlCol="0">
            <a:spAutoFit/>
          </a:bodyPr>
          <a:lstStyle/>
          <a:p>
            <a:r>
              <a:rPr lang="en-US" b="1" dirty="0"/>
              <a:t>Convolutional Neural Network </a:t>
            </a:r>
          </a:p>
          <a:p>
            <a:pPr marL="285750" indent="-285750">
              <a:buFont typeface="Arial" panose="020B0604020202020204" pitchFamily="34" charset="0"/>
              <a:buChar char="•"/>
            </a:pPr>
            <a:r>
              <a:rPr lang="en-US" b="1" dirty="0"/>
              <a:t>4 Convolution Layers</a:t>
            </a:r>
          </a:p>
          <a:p>
            <a:pPr marL="285750" indent="-285750">
              <a:buFont typeface="Arial" panose="020B0604020202020204" pitchFamily="34" charset="0"/>
              <a:buChar char="•"/>
            </a:pPr>
            <a:r>
              <a:rPr lang="en-US" b="1" dirty="0"/>
              <a:t>Relu Activation Functions</a:t>
            </a:r>
          </a:p>
          <a:p>
            <a:pPr marL="285750" indent="-285750">
              <a:buFont typeface="Arial" panose="020B0604020202020204" pitchFamily="34" charset="0"/>
              <a:buChar char="•"/>
            </a:pPr>
            <a:r>
              <a:rPr lang="en-US" b="1" dirty="0"/>
              <a:t>1 Fully Connected Layer</a:t>
            </a:r>
          </a:p>
        </p:txBody>
      </p:sp>
    </p:spTree>
    <p:extLst>
      <p:ext uri="{BB962C8B-B14F-4D97-AF65-F5344CB8AC3E}">
        <p14:creationId xmlns:p14="http://schemas.microsoft.com/office/powerpoint/2010/main" val="4163692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6E648FD-1D6D-4146-BA6B-73D6117EB262}"/>
              </a:ext>
            </a:extLst>
          </p:cNvPr>
          <p:cNvSpPr txBox="1">
            <a:spLocks/>
          </p:cNvSpPr>
          <p:nvPr/>
        </p:nvSpPr>
        <p:spPr>
          <a:xfrm>
            <a:off x="838200" y="365125"/>
            <a:ext cx="10515600" cy="1026353"/>
          </a:xfrm>
          <a:prstGeom prst="rect">
            <a:avLst/>
          </a:prstGeom>
        </p:spPr>
        <p:txBody>
          <a:bodyPr anchor="ctr"/>
          <a:lstStyle>
            <a:lvl1pPr algn="l" defTabSz="914400" rtl="0" eaLnBrk="1" latinLnBrk="0" hangingPunct="1">
              <a:lnSpc>
                <a:spcPct val="90000"/>
              </a:lnSpc>
              <a:spcBef>
                <a:spcPct val="0"/>
              </a:spcBef>
              <a:buNone/>
              <a:defRPr sz="4400" b="0" i="0" kern="1200">
                <a:solidFill>
                  <a:srgbClr val="7E9FC3"/>
                </a:solidFill>
                <a:latin typeface="Franklin Gothic Medium" panose="020B0603020102020204" pitchFamily="34" charset="0"/>
                <a:ea typeface="+mj-ea"/>
                <a:cs typeface="+mj-cs"/>
              </a:defRPr>
            </a:lvl1pPr>
          </a:lstStyle>
          <a:p>
            <a:r>
              <a:rPr lang="en-US" dirty="0"/>
              <a:t>Generator</a:t>
            </a:r>
          </a:p>
        </p:txBody>
      </p:sp>
      <p:sp>
        <p:nvSpPr>
          <p:cNvPr id="5" name="Rectangle: Rounded Corners 4">
            <a:extLst>
              <a:ext uri="{FF2B5EF4-FFF2-40B4-BE49-F238E27FC236}">
                <a16:creationId xmlns:a16="http://schemas.microsoft.com/office/drawing/2014/main" id="{D738D1BC-E6B7-4BF6-BE65-FA29588F1D79}"/>
              </a:ext>
            </a:extLst>
          </p:cNvPr>
          <p:cNvSpPr/>
          <p:nvPr/>
        </p:nvSpPr>
        <p:spPr>
          <a:xfrm>
            <a:off x="394510" y="1233777"/>
            <a:ext cx="1744087" cy="1912964"/>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a:t>
            </a:r>
          </a:p>
          <a:p>
            <a:pPr algn="ctr"/>
            <a:r>
              <a:rPr lang="en-US" dirty="0"/>
              <a:t>Concatenated Vector of latent Vector ,one hot   encoding age  and gender</a:t>
            </a:r>
          </a:p>
        </p:txBody>
      </p:sp>
      <p:sp>
        <p:nvSpPr>
          <p:cNvPr id="6" name="Rectangle: Rounded Corners 5">
            <a:extLst>
              <a:ext uri="{FF2B5EF4-FFF2-40B4-BE49-F238E27FC236}">
                <a16:creationId xmlns:a16="http://schemas.microsoft.com/office/drawing/2014/main" id="{29EA3171-DE3B-476A-975F-26B7A057E9CC}"/>
              </a:ext>
            </a:extLst>
          </p:cNvPr>
          <p:cNvSpPr/>
          <p:nvPr/>
        </p:nvSpPr>
        <p:spPr>
          <a:xfrm>
            <a:off x="181409" y="4078354"/>
            <a:ext cx="1547933" cy="79513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DeConv3 64x64x128</a:t>
            </a:r>
          </a:p>
        </p:txBody>
      </p:sp>
      <p:sp>
        <p:nvSpPr>
          <p:cNvPr id="7" name="Rectangle: Rounded Corners 6">
            <a:extLst>
              <a:ext uri="{FF2B5EF4-FFF2-40B4-BE49-F238E27FC236}">
                <a16:creationId xmlns:a16="http://schemas.microsoft.com/office/drawing/2014/main" id="{980C2AF9-F850-4D54-92C5-71A87C8EB706}"/>
              </a:ext>
            </a:extLst>
          </p:cNvPr>
          <p:cNvSpPr/>
          <p:nvPr/>
        </p:nvSpPr>
        <p:spPr>
          <a:xfrm>
            <a:off x="2923932" y="1775791"/>
            <a:ext cx="1547933" cy="795130"/>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DeConv1</a:t>
            </a:r>
          </a:p>
          <a:p>
            <a:pPr algn="ctr"/>
            <a:r>
              <a:rPr lang="en-US" dirty="0"/>
              <a:t>16x16x512</a:t>
            </a:r>
          </a:p>
        </p:txBody>
      </p:sp>
      <p:sp>
        <p:nvSpPr>
          <p:cNvPr id="8" name="Rectangle: Rounded Corners 7">
            <a:extLst>
              <a:ext uri="{FF2B5EF4-FFF2-40B4-BE49-F238E27FC236}">
                <a16:creationId xmlns:a16="http://schemas.microsoft.com/office/drawing/2014/main" id="{089DFC84-4AFD-49A4-983E-F07EB1680B1A}"/>
              </a:ext>
            </a:extLst>
          </p:cNvPr>
          <p:cNvSpPr/>
          <p:nvPr/>
        </p:nvSpPr>
        <p:spPr>
          <a:xfrm>
            <a:off x="5094576" y="1775791"/>
            <a:ext cx="1547933" cy="79513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ReLU</a:t>
            </a:r>
            <a:endParaRPr lang="en-US" dirty="0"/>
          </a:p>
        </p:txBody>
      </p:sp>
      <p:sp>
        <p:nvSpPr>
          <p:cNvPr id="9" name="Rectangle: Rounded Corners 8">
            <a:extLst>
              <a:ext uri="{FF2B5EF4-FFF2-40B4-BE49-F238E27FC236}">
                <a16:creationId xmlns:a16="http://schemas.microsoft.com/office/drawing/2014/main" id="{116AEB48-2415-4157-9480-EA7167F08B59}"/>
              </a:ext>
            </a:extLst>
          </p:cNvPr>
          <p:cNvSpPr/>
          <p:nvPr/>
        </p:nvSpPr>
        <p:spPr>
          <a:xfrm>
            <a:off x="4093436" y="4082337"/>
            <a:ext cx="1547933" cy="79513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DeConv4</a:t>
            </a:r>
          </a:p>
          <a:p>
            <a:pPr algn="ctr"/>
            <a:r>
              <a:rPr lang="en-US" dirty="0"/>
              <a:t>128x128x64</a:t>
            </a:r>
          </a:p>
        </p:txBody>
      </p:sp>
      <p:cxnSp>
        <p:nvCxnSpPr>
          <p:cNvPr id="11" name="Straight Arrow Connector 10">
            <a:extLst>
              <a:ext uri="{FF2B5EF4-FFF2-40B4-BE49-F238E27FC236}">
                <a16:creationId xmlns:a16="http://schemas.microsoft.com/office/drawing/2014/main" id="{892B0C1F-16E1-4124-91E7-7D171299B53F}"/>
              </a:ext>
            </a:extLst>
          </p:cNvPr>
          <p:cNvCxnSpPr>
            <a:cxnSpLocks/>
            <a:stCxn id="5" idx="3"/>
            <a:endCxn id="7" idx="1"/>
          </p:cNvCxnSpPr>
          <p:nvPr/>
        </p:nvCxnSpPr>
        <p:spPr>
          <a:xfrm flipV="1">
            <a:off x="2138597" y="2173356"/>
            <a:ext cx="785335" cy="1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7497FB-279C-46A3-934C-56EAEF22BAC1}"/>
              </a:ext>
            </a:extLst>
          </p:cNvPr>
          <p:cNvCxnSpPr>
            <a:cxnSpLocks/>
            <a:stCxn id="7" idx="3"/>
            <a:endCxn id="8" idx="1"/>
          </p:cNvCxnSpPr>
          <p:nvPr/>
        </p:nvCxnSpPr>
        <p:spPr>
          <a:xfrm>
            <a:off x="4471865" y="2173356"/>
            <a:ext cx="6227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CFFEA05A-45F5-41F1-9C72-88EDDA818102}"/>
              </a:ext>
            </a:extLst>
          </p:cNvPr>
          <p:cNvSpPr/>
          <p:nvPr/>
        </p:nvSpPr>
        <p:spPr>
          <a:xfrm>
            <a:off x="6415336" y="4076362"/>
            <a:ext cx="1547933" cy="79513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a:p>
            <a:pPr algn="ctr"/>
            <a:r>
              <a:rPr lang="en-US" dirty="0"/>
              <a:t>128x128x3</a:t>
            </a:r>
          </a:p>
        </p:txBody>
      </p:sp>
      <p:sp>
        <p:nvSpPr>
          <p:cNvPr id="15" name="Rectangle: Rounded Corners 14">
            <a:extLst>
              <a:ext uri="{FF2B5EF4-FFF2-40B4-BE49-F238E27FC236}">
                <a16:creationId xmlns:a16="http://schemas.microsoft.com/office/drawing/2014/main" id="{2F2DE0EF-F647-4E36-B79D-DAA8936AAAF4}"/>
              </a:ext>
            </a:extLst>
          </p:cNvPr>
          <p:cNvSpPr/>
          <p:nvPr/>
        </p:nvSpPr>
        <p:spPr>
          <a:xfrm>
            <a:off x="9805867" y="1792694"/>
            <a:ext cx="1547933" cy="79513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ReLU</a:t>
            </a:r>
            <a:endParaRPr lang="en-US" dirty="0"/>
          </a:p>
        </p:txBody>
      </p:sp>
      <p:sp>
        <p:nvSpPr>
          <p:cNvPr id="16" name="Rectangle: Rounded Corners 15">
            <a:extLst>
              <a:ext uri="{FF2B5EF4-FFF2-40B4-BE49-F238E27FC236}">
                <a16:creationId xmlns:a16="http://schemas.microsoft.com/office/drawing/2014/main" id="{02ACF460-841F-4C7A-8318-45941970A2CF}"/>
              </a:ext>
            </a:extLst>
          </p:cNvPr>
          <p:cNvSpPr/>
          <p:nvPr/>
        </p:nvSpPr>
        <p:spPr>
          <a:xfrm>
            <a:off x="7276445" y="1805946"/>
            <a:ext cx="1547933" cy="79513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DeConv2 </a:t>
            </a:r>
          </a:p>
          <a:p>
            <a:pPr algn="ctr"/>
            <a:r>
              <a:rPr lang="en-US" dirty="0"/>
              <a:t>32x32x256</a:t>
            </a:r>
          </a:p>
        </p:txBody>
      </p:sp>
      <p:cxnSp>
        <p:nvCxnSpPr>
          <p:cNvPr id="17" name="Connector: Elbow 16">
            <a:extLst>
              <a:ext uri="{FF2B5EF4-FFF2-40B4-BE49-F238E27FC236}">
                <a16:creationId xmlns:a16="http://schemas.microsoft.com/office/drawing/2014/main" id="{7ED78914-FD43-4372-9591-6F39A4DC7CBE}"/>
              </a:ext>
            </a:extLst>
          </p:cNvPr>
          <p:cNvCxnSpPr>
            <a:cxnSpLocks/>
            <a:stCxn id="15" idx="3"/>
            <a:endCxn id="6" idx="0"/>
          </p:cNvCxnSpPr>
          <p:nvPr/>
        </p:nvCxnSpPr>
        <p:spPr>
          <a:xfrm flipH="1">
            <a:off x="955376" y="2190259"/>
            <a:ext cx="10398424" cy="1888095"/>
          </a:xfrm>
          <a:prstGeom prst="bentConnector4">
            <a:avLst>
              <a:gd name="adj1" fmla="val -2198"/>
              <a:gd name="adj2" fmla="val 6052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DE25AFD-D973-4D5F-A1C6-3957A0F19288}"/>
              </a:ext>
            </a:extLst>
          </p:cNvPr>
          <p:cNvCxnSpPr>
            <a:cxnSpLocks/>
            <a:endCxn id="15" idx="1"/>
          </p:cNvCxnSpPr>
          <p:nvPr/>
        </p:nvCxnSpPr>
        <p:spPr>
          <a:xfrm flipV="1">
            <a:off x="8824378" y="2190259"/>
            <a:ext cx="981489" cy="13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0B9219C-AA48-4A49-9D43-78B2C5762D86}"/>
              </a:ext>
            </a:extLst>
          </p:cNvPr>
          <p:cNvCxnSpPr>
            <a:cxnSpLocks/>
          </p:cNvCxnSpPr>
          <p:nvPr/>
        </p:nvCxnSpPr>
        <p:spPr>
          <a:xfrm>
            <a:off x="6653734" y="2203511"/>
            <a:ext cx="6227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5448D7CC-0A57-4457-9EC7-C11C9DDDB99A}"/>
              </a:ext>
            </a:extLst>
          </p:cNvPr>
          <p:cNvSpPr/>
          <p:nvPr/>
        </p:nvSpPr>
        <p:spPr>
          <a:xfrm>
            <a:off x="2104329" y="4082337"/>
            <a:ext cx="1547933" cy="79513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ReLU</a:t>
            </a:r>
            <a:endParaRPr lang="en-US" dirty="0"/>
          </a:p>
        </p:txBody>
      </p:sp>
      <p:cxnSp>
        <p:nvCxnSpPr>
          <p:cNvPr id="22" name="Straight Arrow Connector 21">
            <a:extLst>
              <a:ext uri="{FF2B5EF4-FFF2-40B4-BE49-F238E27FC236}">
                <a16:creationId xmlns:a16="http://schemas.microsoft.com/office/drawing/2014/main" id="{2FBC26CF-C67A-4CBB-8243-880DDBC333EB}"/>
              </a:ext>
            </a:extLst>
          </p:cNvPr>
          <p:cNvCxnSpPr>
            <a:cxnSpLocks/>
            <a:stCxn id="6" idx="3"/>
            <a:endCxn id="21" idx="1"/>
          </p:cNvCxnSpPr>
          <p:nvPr/>
        </p:nvCxnSpPr>
        <p:spPr>
          <a:xfrm>
            <a:off x="1729342" y="4475919"/>
            <a:ext cx="374987" cy="3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3246128-C974-498E-BD57-2322D638B889}"/>
              </a:ext>
            </a:extLst>
          </p:cNvPr>
          <p:cNvCxnSpPr>
            <a:cxnSpLocks/>
          </p:cNvCxnSpPr>
          <p:nvPr/>
        </p:nvCxnSpPr>
        <p:spPr>
          <a:xfrm>
            <a:off x="3718449" y="4469944"/>
            <a:ext cx="374987" cy="3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D5FFDB5-B156-4D51-B068-4478FDBA9A49}"/>
              </a:ext>
            </a:extLst>
          </p:cNvPr>
          <p:cNvCxnSpPr>
            <a:cxnSpLocks/>
            <a:endCxn id="13" idx="1"/>
          </p:cNvCxnSpPr>
          <p:nvPr/>
        </p:nvCxnSpPr>
        <p:spPr>
          <a:xfrm flipV="1">
            <a:off x="5641369" y="4473927"/>
            <a:ext cx="773967"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74E940C-1927-4713-AFCD-5CA120EF574A}"/>
              </a:ext>
            </a:extLst>
          </p:cNvPr>
          <p:cNvSpPr txBox="1"/>
          <p:nvPr/>
        </p:nvSpPr>
        <p:spPr>
          <a:xfrm>
            <a:off x="955376" y="5448300"/>
            <a:ext cx="5140624" cy="923330"/>
          </a:xfrm>
          <a:prstGeom prst="rect">
            <a:avLst/>
          </a:prstGeom>
          <a:noFill/>
        </p:spPr>
        <p:txBody>
          <a:bodyPr wrap="square" rtlCol="0">
            <a:spAutoFit/>
          </a:bodyPr>
          <a:lstStyle/>
          <a:p>
            <a:r>
              <a:rPr lang="en-US" b="1" dirty="0"/>
              <a:t>De-Convolutional Neural Network </a:t>
            </a:r>
          </a:p>
          <a:p>
            <a:pPr marL="285750" indent="-285750">
              <a:buFont typeface="Arial" panose="020B0604020202020204" pitchFamily="34" charset="0"/>
              <a:buChar char="•"/>
            </a:pPr>
            <a:r>
              <a:rPr lang="en-US" b="1" dirty="0"/>
              <a:t>4 De-Convolution Layers</a:t>
            </a:r>
          </a:p>
          <a:p>
            <a:pPr marL="285750" indent="-285750">
              <a:buFont typeface="Arial" panose="020B0604020202020204" pitchFamily="34" charset="0"/>
              <a:buChar char="•"/>
            </a:pPr>
            <a:r>
              <a:rPr lang="en-US" b="1" dirty="0"/>
              <a:t>Relu Activation Functions</a:t>
            </a:r>
          </a:p>
        </p:txBody>
      </p:sp>
    </p:spTree>
    <p:extLst>
      <p:ext uri="{BB962C8B-B14F-4D97-AF65-F5344CB8AC3E}">
        <p14:creationId xmlns:p14="http://schemas.microsoft.com/office/powerpoint/2010/main" val="3917104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736F6D6-8FB1-434A-9AC0-0084735C963A}"/>
              </a:ext>
            </a:extLst>
          </p:cNvPr>
          <p:cNvSpPr txBox="1">
            <a:spLocks/>
          </p:cNvSpPr>
          <p:nvPr/>
        </p:nvSpPr>
        <p:spPr>
          <a:xfrm>
            <a:off x="838200" y="365125"/>
            <a:ext cx="10515600" cy="1026353"/>
          </a:xfrm>
          <a:prstGeom prst="rect">
            <a:avLst/>
          </a:prstGeom>
        </p:spPr>
        <p:txBody>
          <a:bodyPr anchor="ctr"/>
          <a:lstStyle>
            <a:lvl1pPr algn="l" defTabSz="914400" rtl="0" eaLnBrk="1" latinLnBrk="0" hangingPunct="1">
              <a:lnSpc>
                <a:spcPct val="90000"/>
              </a:lnSpc>
              <a:spcBef>
                <a:spcPct val="0"/>
              </a:spcBef>
              <a:buNone/>
              <a:defRPr sz="4400" b="0" i="0" kern="1200">
                <a:solidFill>
                  <a:srgbClr val="7E9FC3"/>
                </a:solidFill>
                <a:latin typeface="Franklin Gothic Medium" panose="020B0603020102020204" pitchFamily="34" charset="0"/>
                <a:ea typeface="+mj-ea"/>
                <a:cs typeface="+mj-cs"/>
              </a:defRPr>
            </a:lvl1pPr>
          </a:lstStyle>
          <a:p>
            <a:r>
              <a:rPr lang="en-US" dirty="0"/>
              <a:t>Discriminator on face image</a:t>
            </a:r>
          </a:p>
        </p:txBody>
      </p:sp>
      <p:sp>
        <p:nvSpPr>
          <p:cNvPr id="5" name="Rectangle: Rounded Corners 4">
            <a:extLst>
              <a:ext uri="{FF2B5EF4-FFF2-40B4-BE49-F238E27FC236}">
                <a16:creationId xmlns:a16="http://schemas.microsoft.com/office/drawing/2014/main" id="{D9798BD0-656B-4391-BF66-5278B01EE111}"/>
              </a:ext>
            </a:extLst>
          </p:cNvPr>
          <p:cNvSpPr/>
          <p:nvPr/>
        </p:nvSpPr>
        <p:spPr>
          <a:xfrm>
            <a:off x="545909" y="1775791"/>
            <a:ext cx="1547933" cy="79513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a:t>
            </a:r>
          </a:p>
          <a:p>
            <a:pPr algn="ctr"/>
            <a:r>
              <a:rPr lang="en-US" dirty="0"/>
              <a:t>128x128x3</a:t>
            </a:r>
          </a:p>
        </p:txBody>
      </p:sp>
      <p:sp>
        <p:nvSpPr>
          <p:cNvPr id="6" name="Rectangle: Rounded Corners 5">
            <a:extLst>
              <a:ext uri="{FF2B5EF4-FFF2-40B4-BE49-F238E27FC236}">
                <a16:creationId xmlns:a16="http://schemas.microsoft.com/office/drawing/2014/main" id="{2D2E4E98-E6AA-4411-8180-B084CBA3B5D3}"/>
              </a:ext>
            </a:extLst>
          </p:cNvPr>
          <p:cNvSpPr/>
          <p:nvPr/>
        </p:nvSpPr>
        <p:spPr>
          <a:xfrm>
            <a:off x="181409" y="4078354"/>
            <a:ext cx="1547933" cy="79513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Conv3 16x16x64</a:t>
            </a:r>
          </a:p>
        </p:txBody>
      </p:sp>
      <p:sp>
        <p:nvSpPr>
          <p:cNvPr id="7" name="Rectangle: Rounded Corners 6">
            <a:extLst>
              <a:ext uri="{FF2B5EF4-FFF2-40B4-BE49-F238E27FC236}">
                <a16:creationId xmlns:a16="http://schemas.microsoft.com/office/drawing/2014/main" id="{408B6B80-788E-4E12-B3B9-C936A9CBC20E}"/>
              </a:ext>
            </a:extLst>
          </p:cNvPr>
          <p:cNvSpPr/>
          <p:nvPr/>
        </p:nvSpPr>
        <p:spPr>
          <a:xfrm>
            <a:off x="2923932" y="1775791"/>
            <a:ext cx="1547933" cy="79513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a:t>
            </a:r>
          </a:p>
          <a:p>
            <a:pPr algn="ctr"/>
            <a:r>
              <a:rPr lang="en-US" dirty="0"/>
              <a:t>64x64x10</a:t>
            </a:r>
          </a:p>
        </p:txBody>
      </p:sp>
      <p:sp>
        <p:nvSpPr>
          <p:cNvPr id="8" name="Rectangle: Rounded Corners 7">
            <a:extLst>
              <a:ext uri="{FF2B5EF4-FFF2-40B4-BE49-F238E27FC236}">
                <a16:creationId xmlns:a16="http://schemas.microsoft.com/office/drawing/2014/main" id="{41BC5ECB-FBDA-4B39-BBA6-2C171B345007}"/>
              </a:ext>
            </a:extLst>
          </p:cNvPr>
          <p:cNvSpPr/>
          <p:nvPr/>
        </p:nvSpPr>
        <p:spPr>
          <a:xfrm>
            <a:off x="5094576" y="1775791"/>
            <a:ext cx="1547933" cy="79513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ReLU</a:t>
            </a:r>
            <a:endParaRPr lang="en-US" dirty="0"/>
          </a:p>
        </p:txBody>
      </p:sp>
      <p:sp>
        <p:nvSpPr>
          <p:cNvPr id="9" name="Rectangle: Rounded Corners 8">
            <a:extLst>
              <a:ext uri="{FF2B5EF4-FFF2-40B4-BE49-F238E27FC236}">
                <a16:creationId xmlns:a16="http://schemas.microsoft.com/office/drawing/2014/main" id="{0484AB7A-6FD2-4215-8F00-BCB5C360AE9F}"/>
              </a:ext>
            </a:extLst>
          </p:cNvPr>
          <p:cNvSpPr/>
          <p:nvPr/>
        </p:nvSpPr>
        <p:spPr>
          <a:xfrm>
            <a:off x="4093436" y="4082337"/>
            <a:ext cx="1547933" cy="79513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Conv4</a:t>
            </a:r>
          </a:p>
          <a:p>
            <a:pPr algn="ctr"/>
            <a:r>
              <a:rPr lang="en-US" dirty="0"/>
              <a:t>8x8x128</a:t>
            </a:r>
          </a:p>
        </p:txBody>
      </p:sp>
      <p:cxnSp>
        <p:nvCxnSpPr>
          <p:cNvPr id="10" name="Straight Arrow Connector 9">
            <a:extLst>
              <a:ext uri="{FF2B5EF4-FFF2-40B4-BE49-F238E27FC236}">
                <a16:creationId xmlns:a16="http://schemas.microsoft.com/office/drawing/2014/main" id="{36265B50-E938-4B70-8BC4-990A25B5B218}"/>
              </a:ext>
            </a:extLst>
          </p:cNvPr>
          <p:cNvCxnSpPr>
            <a:stCxn id="5" idx="3"/>
            <a:endCxn id="7" idx="1"/>
          </p:cNvCxnSpPr>
          <p:nvPr/>
        </p:nvCxnSpPr>
        <p:spPr>
          <a:xfrm>
            <a:off x="2093842" y="2173356"/>
            <a:ext cx="8300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8F1FE50-B413-4E68-B15F-58F00CE78AC1}"/>
              </a:ext>
            </a:extLst>
          </p:cNvPr>
          <p:cNvCxnSpPr>
            <a:cxnSpLocks/>
            <a:stCxn id="7" idx="3"/>
            <a:endCxn id="8" idx="1"/>
          </p:cNvCxnSpPr>
          <p:nvPr/>
        </p:nvCxnSpPr>
        <p:spPr>
          <a:xfrm>
            <a:off x="4471865" y="2173356"/>
            <a:ext cx="6227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0474A3BD-D633-4619-9498-65FE2E88BD26}"/>
              </a:ext>
            </a:extLst>
          </p:cNvPr>
          <p:cNvSpPr/>
          <p:nvPr/>
        </p:nvSpPr>
        <p:spPr>
          <a:xfrm>
            <a:off x="9805867" y="4220645"/>
            <a:ext cx="1547933" cy="79513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a:p>
            <a:pPr algn="ctr"/>
            <a:r>
              <a:rPr lang="en-US" dirty="0"/>
              <a:t>1024x1</a:t>
            </a:r>
          </a:p>
        </p:txBody>
      </p:sp>
      <p:sp>
        <p:nvSpPr>
          <p:cNvPr id="13" name="Rectangle: Rounded Corners 12">
            <a:extLst>
              <a:ext uri="{FF2B5EF4-FFF2-40B4-BE49-F238E27FC236}">
                <a16:creationId xmlns:a16="http://schemas.microsoft.com/office/drawing/2014/main" id="{EFD0C0F3-54FA-476E-80E6-6026A2378F06}"/>
              </a:ext>
            </a:extLst>
          </p:cNvPr>
          <p:cNvSpPr/>
          <p:nvPr/>
        </p:nvSpPr>
        <p:spPr>
          <a:xfrm>
            <a:off x="9805867" y="1792694"/>
            <a:ext cx="1547933" cy="79513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ReLU</a:t>
            </a:r>
            <a:endParaRPr lang="en-US" dirty="0"/>
          </a:p>
        </p:txBody>
      </p:sp>
      <p:sp>
        <p:nvSpPr>
          <p:cNvPr id="14" name="Rectangle: Rounded Corners 13">
            <a:extLst>
              <a:ext uri="{FF2B5EF4-FFF2-40B4-BE49-F238E27FC236}">
                <a16:creationId xmlns:a16="http://schemas.microsoft.com/office/drawing/2014/main" id="{A54B3506-E929-48C0-88A3-830E91D67C29}"/>
              </a:ext>
            </a:extLst>
          </p:cNvPr>
          <p:cNvSpPr/>
          <p:nvPr/>
        </p:nvSpPr>
        <p:spPr>
          <a:xfrm>
            <a:off x="7276445" y="1805946"/>
            <a:ext cx="1547933" cy="79513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Conv2 </a:t>
            </a:r>
          </a:p>
          <a:p>
            <a:pPr algn="ctr"/>
            <a:r>
              <a:rPr lang="en-US" dirty="0"/>
              <a:t>32x32x32</a:t>
            </a:r>
          </a:p>
        </p:txBody>
      </p:sp>
      <p:cxnSp>
        <p:nvCxnSpPr>
          <p:cNvPr id="15" name="Connector: Elbow 14">
            <a:extLst>
              <a:ext uri="{FF2B5EF4-FFF2-40B4-BE49-F238E27FC236}">
                <a16:creationId xmlns:a16="http://schemas.microsoft.com/office/drawing/2014/main" id="{9AD3A4D1-49EE-41B1-8FC8-858909DCEA74}"/>
              </a:ext>
            </a:extLst>
          </p:cNvPr>
          <p:cNvCxnSpPr>
            <a:cxnSpLocks/>
            <a:stCxn id="13" idx="3"/>
            <a:endCxn id="6" idx="0"/>
          </p:cNvCxnSpPr>
          <p:nvPr/>
        </p:nvCxnSpPr>
        <p:spPr>
          <a:xfrm flipH="1">
            <a:off x="955376" y="2190259"/>
            <a:ext cx="10398424" cy="1888095"/>
          </a:xfrm>
          <a:prstGeom prst="bentConnector4">
            <a:avLst>
              <a:gd name="adj1" fmla="val -2198"/>
              <a:gd name="adj2" fmla="val 6052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EEA0783-8029-448E-8724-7859FEAA799F}"/>
              </a:ext>
            </a:extLst>
          </p:cNvPr>
          <p:cNvCxnSpPr>
            <a:cxnSpLocks/>
            <a:endCxn id="13" idx="1"/>
          </p:cNvCxnSpPr>
          <p:nvPr/>
        </p:nvCxnSpPr>
        <p:spPr>
          <a:xfrm flipV="1">
            <a:off x="8824378" y="2190259"/>
            <a:ext cx="981489" cy="13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972D8C5-6BBA-4280-80DF-F5CC189587E2}"/>
              </a:ext>
            </a:extLst>
          </p:cNvPr>
          <p:cNvCxnSpPr>
            <a:cxnSpLocks/>
          </p:cNvCxnSpPr>
          <p:nvPr/>
        </p:nvCxnSpPr>
        <p:spPr>
          <a:xfrm>
            <a:off x="6653734" y="2203511"/>
            <a:ext cx="6227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9F0316D4-EE6B-449C-A5AE-CCDE287D936B}"/>
              </a:ext>
            </a:extLst>
          </p:cNvPr>
          <p:cNvSpPr/>
          <p:nvPr/>
        </p:nvSpPr>
        <p:spPr>
          <a:xfrm>
            <a:off x="2104329" y="4082337"/>
            <a:ext cx="1547933" cy="79513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ReLU</a:t>
            </a:r>
            <a:endParaRPr lang="en-US" dirty="0"/>
          </a:p>
        </p:txBody>
      </p:sp>
      <p:cxnSp>
        <p:nvCxnSpPr>
          <p:cNvPr id="19" name="Straight Arrow Connector 18">
            <a:extLst>
              <a:ext uri="{FF2B5EF4-FFF2-40B4-BE49-F238E27FC236}">
                <a16:creationId xmlns:a16="http://schemas.microsoft.com/office/drawing/2014/main" id="{B1A7A46B-7144-4EE8-B2CA-CDF6380B0FA4}"/>
              </a:ext>
            </a:extLst>
          </p:cNvPr>
          <p:cNvCxnSpPr>
            <a:cxnSpLocks/>
            <a:stCxn id="6" idx="3"/>
            <a:endCxn id="18" idx="1"/>
          </p:cNvCxnSpPr>
          <p:nvPr/>
        </p:nvCxnSpPr>
        <p:spPr>
          <a:xfrm>
            <a:off x="1729342" y="4475919"/>
            <a:ext cx="374987" cy="3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C5EBDD2-0913-4D1E-AC2D-F8486D67E09A}"/>
              </a:ext>
            </a:extLst>
          </p:cNvPr>
          <p:cNvCxnSpPr>
            <a:cxnSpLocks/>
            <a:stCxn id="18" idx="3"/>
          </p:cNvCxnSpPr>
          <p:nvPr/>
        </p:nvCxnSpPr>
        <p:spPr>
          <a:xfrm flipV="1">
            <a:off x="3652262" y="4473928"/>
            <a:ext cx="441174" cy="59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74CCE689-8E59-4748-B59A-774D23E4C5A0}"/>
              </a:ext>
            </a:extLst>
          </p:cNvPr>
          <p:cNvSpPr/>
          <p:nvPr/>
        </p:nvSpPr>
        <p:spPr>
          <a:xfrm>
            <a:off x="6082544" y="4054986"/>
            <a:ext cx="2200066" cy="79511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Fully connected Layer 1</a:t>
            </a:r>
          </a:p>
          <a:p>
            <a:pPr algn="ctr"/>
            <a:r>
              <a:rPr lang="en-US" dirty="0"/>
              <a:t>8192x1024</a:t>
            </a:r>
          </a:p>
        </p:txBody>
      </p:sp>
      <p:cxnSp>
        <p:nvCxnSpPr>
          <p:cNvPr id="24" name="Straight Arrow Connector 23">
            <a:extLst>
              <a:ext uri="{FF2B5EF4-FFF2-40B4-BE49-F238E27FC236}">
                <a16:creationId xmlns:a16="http://schemas.microsoft.com/office/drawing/2014/main" id="{5F4ACC05-70CD-4D41-913C-85AC7F82A64A}"/>
              </a:ext>
            </a:extLst>
          </p:cNvPr>
          <p:cNvCxnSpPr>
            <a:cxnSpLocks/>
            <a:endCxn id="22" idx="1"/>
          </p:cNvCxnSpPr>
          <p:nvPr/>
        </p:nvCxnSpPr>
        <p:spPr>
          <a:xfrm>
            <a:off x="5545165" y="4448586"/>
            <a:ext cx="537379" cy="3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11B57DD7-CEC7-48B2-B844-D18E5BF91995}"/>
              </a:ext>
            </a:extLst>
          </p:cNvPr>
          <p:cNvCxnSpPr>
            <a:cxnSpLocks/>
            <a:stCxn id="22" idx="2"/>
            <a:endCxn id="12" idx="0"/>
          </p:cNvCxnSpPr>
          <p:nvPr/>
        </p:nvCxnSpPr>
        <p:spPr>
          <a:xfrm rot="5400000" flipH="1" flipV="1">
            <a:off x="8566476" y="2836745"/>
            <a:ext cx="629457" cy="3397257"/>
          </a:xfrm>
          <a:prstGeom prst="bentConnector5">
            <a:avLst>
              <a:gd name="adj1" fmla="val -36317"/>
              <a:gd name="adj2" fmla="val 54799"/>
              <a:gd name="adj3" fmla="val 136317"/>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7737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ADD4DDDC-5089-438F-95D9-F14C94CF0D5B}"/>
              </a:ext>
            </a:extLst>
          </p:cNvPr>
          <p:cNvSpPr txBox="1">
            <a:spLocks/>
          </p:cNvSpPr>
          <p:nvPr/>
        </p:nvSpPr>
        <p:spPr>
          <a:xfrm>
            <a:off x="838200" y="365125"/>
            <a:ext cx="10515600" cy="1026353"/>
          </a:xfrm>
          <a:prstGeom prst="rect">
            <a:avLst/>
          </a:prstGeom>
        </p:spPr>
        <p:txBody>
          <a:bodyPr anchor="ctr"/>
          <a:lstStyle>
            <a:lvl1pPr algn="l" defTabSz="914400" rtl="0" eaLnBrk="1" latinLnBrk="0" hangingPunct="1">
              <a:lnSpc>
                <a:spcPct val="90000"/>
              </a:lnSpc>
              <a:spcBef>
                <a:spcPct val="0"/>
              </a:spcBef>
              <a:buNone/>
              <a:defRPr sz="4400" b="0" i="0" kern="1200">
                <a:solidFill>
                  <a:srgbClr val="7E9FC3"/>
                </a:solidFill>
                <a:latin typeface="Franklin Gothic Medium" panose="020B0603020102020204" pitchFamily="34" charset="0"/>
                <a:ea typeface="+mj-ea"/>
                <a:cs typeface="+mj-cs"/>
              </a:defRPr>
            </a:lvl1pPr>
          </a:lstStyle>
          <a:p>
            <a:r>
              <a:rPr lang="en-US" dirty="0"/>
              <a:t>Discriminator on Encoder(latent vector)</a:t>
            </a:r>
          </a:p>
        </p:txBody>
      </p:sp>
      <p:sp>
        <p:nvSpPr>
          <p:cNvPr id="25" name="Rectangle: Rounded Corners 24">
            <a:extLst>
              <a:ext uri="{FF2B5EF4-FFF2-40B4-BE49-F238E27FC236}">
                <a16:creationId xmlns:a16="http://schemas.microsoft.com/office/drawing/2014/main" id="{807605FD-F386-4468-93D8-FD51032B109D}"/>
              </a:ext>
            </a:extLst>
          </p:cNvPr>
          <p:cNvSpPr/>
          <p:nvPr/>
        </p:nvSpPr>
        <p:spPr>
          <a:xfrm>
            <a:off x="545909" y="1775791"/>
            <a:ext cx="1547933" cy="79513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a:t>
            </a:r>
          </a:p>
          <a:p>
            <a:pPr algn="ctr"/>
            <a:r>
              <a:rPr lang="en-US" dirty="0"/>
              <a:t>(50x64)</a:t>
            </a:r>
          </a:p>
        </p:txBody>
      </p:sp>
      <p:sp>
        <p:nvSpPr>
          <p:cNvPr id="28" name="Rectangle: Rounded Corners 27">
            <a:extLst>
              <a:ext uri="{FF2B5EF4-FFF2-40B4-BE49-F238E27FC236}">
                <a16:creationId xmlns:a16="http://schemas.microsoft.com/office/drawing/2014/main" id="{5651A184-C9F7-4B07-B997-60E75A68C425}"/>
              </a:ext>
            </a:extLst>
          </p:cNvPr>
          <p:cNvSpPr/>
          <p:nvPr/>
        </p:nvSpPr>
        <p:spPr>
          <a:xfrm>
            <a:off x="5488720" y="1820027"/>
            <a:ext cx="1547933" cy="79513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ReLU</a:t>
            </a:r>
            <a:endParaRPr lang="en-US" dirty="0"/>
          </a:p>
        </p:txBody>
      </p:sp>
      <p:sp>
        <p:nvSpPr>
          <p:cNvPr id="32" name="Rectangle: Rounded Corners 31">
            <a:extLst>
              <a:ext uri="{FF2B5EF4-FFF2-40B4-BE49-F238E27FC236}">
                <a16:creationId xmlns:a16="http://schemas.microsoft.com/office/drawing/2014/main" id="{E07A7CD2-2187-4686-8BCC-C9B7898702C7}"/>
              </a:ext>
            </a:extLst>
          </p:cNvPr>
          <p:cNvSpPr/>
          <p:nvPr/>
        </p:nvSpPr>
        <p:spPr>
          <a:xfrm>
            <a:off x="4093436" y="4125361"/>
            <a:ext cx="1547933" cy="79513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a:p>
            <a:pPr algn="ctr"/>
            <a:r>
              <a:rPr lang="en-US" dirty="0"/>
              <a:t>16x1</a:t>
            </a:r>
          </a:p>
        </p:txBody>
      </p:sp>
      <p:sp>
        <p:nvSpPr>
          <p:cNvPr id="33" name="Rectangle: Rounded Corners 32">
            <a:extLst>
              <a:ext uri="{FF2B5EF4-FFF2-40B4-BE49-F238E27FC236}">
                <a16:creationId xmlns:a16="http://schemas.microsoft.com/office/drawing/2014/main" id="{69021E81-984B-453E-8C10-32F418A7867A}"/>
              </a:ext>
            </a:extLst>
          </p:cNvPr>
          <p:cNvSpPr/>
          <p:nvPr/>
        </p:nvSpPr>
        <p:spPr>
          <a:xfrm>
            <a:off x="10098158" y="1777964"/>
            <a:ext cx="1547933" cy="79513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ReLU</a:t>
            </a:r>
            <a:endParaRPr lang="en-US" dirty="0"/>
          </a:p>
        </p:txBody>
      </p:sp>
      <p:sp>
        <p:nvSpPr>
          <p:cNvPr id="34" name="Rectangle: Rounded Corners 33">
            <a:extLst>
              <a:ext uri="{FF2B5EF4-FFF2-40B4-BE49-F238E27FC236}">
                <a16:creationId xmlns:a16="http://schemas.microsoft.com/office/drawing/2014/main" id="{77CD062F-097C-41CB-BD5A-33B857A73630}"/>
              </a:ext>
            </a:extLst>
          </p:cNvPr>
          <p:cNvSpPr/>
          <p:nvPr/>
        </p:nvSpPr>
        <p:spPr>
          <a:xfrm>
            <a:off x="3018503" y="1805946"/>
            <a:ext cx="1547933" cy="79513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FC1+Batch Norm</a:t>
            </a:r>
          </a:p>
          <a:p>
            <a:pPr algn="ctr"/>
            <a:endParaRPr lang="en-US" dirty="0"/>
          </a:p>
        </p:txBody>
      </p:sp>
      <p:cxnSp>
        <p:nvCxnSpPr>
          <p:cNvPr id="35" name="Connector: Elbow 34">
            <a:extLst>
              <a:ext uri="{FF2B5EF4-FFF2-40B4-BE49-F238E27FC236}">
                <a16:creationId xmlns:a16="http://schemas.microsoft.com/office/drawing/2014/main" id="{3E66BE29-DD71-4998-AE29-A88EE6166A5F}"/>
              </a:ext>
            </a:extLst>
          </p:cNvPr>
          <p:cNvCxnSpPr>
            <a:cxnSpLocks/>
            <a:stCxn id="33" idx="3"/>
          </p:cNvCxnSpPr>
          <p:nvPr/>
        </p:nvCxnSpPr>
        <p:spPr>
          <a:xfrm flipH="1">
            <a:off x="1247667" y="2175529"/>
            <a:ext cx="10398424" cy="1864727"/>
          </a:xfrm>
          <a:prstGeom prst="bentConnector4">
            <a:avLst>
              <a:gd name="adj1" fmla="val -2198"/>
              <a:gd name="adj2" fmla="val 6066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DC4D995-57DC-4E7A-8A37-4E4FE46D6FED}"/>
              </a:ext>
            </a:extLst>
          </p:cNvPr>
          <p:cNvCxnSpPr>
            <a:cxnSpLocks/>
          </p:cNvCxnSpPr>
          <p:nvPr/>
        </p:nvCxnSpPr>
        <p:spPr>
          <a:xfrm flipV="1">
            <a:off x="4509608" y="2203511"/>
            <a:ext cx="981489" cy="13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03BE63E-9A2D-458E-B7C5-34FBB25D8E64}"/>
              </a:ext>
            </a:extLst>
          </p:cNvPr>
          <p:cNvCxnSpPr>
            <a:cxnSpLocks/>
            <a:endCxn id="34" idx="1"/>
          </p:cNvCxnSpPr>
          <p:nvPr/>
        </p:nvCxnSpPr>
        <p:spPr>
          <a:xfrm flipV="1">
            <a:off x="2093842" y="2203511"/>
            <a:ext cx="924661" cy="3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4D63DD04-5751-47C8-9847-971DAC1FAE3A}"/>
              </a:ext>
            </a:extLst>
          </p:cNvPr>
          <p:cNvSpPr/>
          <p:nvPr/>
        </p:nvSpPr>
        <p:spPr>
          <a:xfrm>
            <a:off x="2104329" y="4082337"/>
            <a:ext cx="1547933" cy="79513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ReLU</a:t>
            </a:r>
            <a:endParaRPr lang="en-US" dirty="0"/>
          </a:p>
        </p:txBody>
      </p:sp>
      <p:cxnSp>
        <p:nvCxnSpPr>
          <p:cNvPr id="39" name="Straight Arrow Connector 38">
            <a:extLst>
              <a:ext uri="{FF2B5EF4-FFF2-40B4-BE49-F238E27FC236}">
                <a16:creationId xmlns:a16="http://schemas.microsoft.com/office/drawing/2014/main" id="{2F2D5207-D7B3-403C-96DB-F456AEAB6A94}"/>
              </a:ext>
            </a:extLst>
          </p:cNvPr>
          <p:cNvCxnSpPr>
            <a:cxnSpLocks/>
          </p:cNvCxnSpPr>
          <p:nvPr/>
        </p:nvCxnSpPr>
        <p:spPr>
          <a:xfrm flipV="1">
            <a:off x="1729342" y="4425218"/>
            <a:ext cx="364500" cy="27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D82F4F5-B829-40EC-8AD7-D4CDC790E66A}"/>
              </a:ext>
            </a:extLst>
          </p:cNvPr>
          <p:cNvCxnSpPr>
            <a:cxnSpLocks/>
            <a:stCxn id="38" idx="3"/>
          </p:cNvCxnSpPr>
          <p:nvPr/>
        </p:nvCxnSpPr>
        <p:spPr>
          <a:xfrm flipV="1">
            <a:off x="3652262" y="4473928"/>
            <a:ext cx="441174" cy="59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DE6FC826-F406-4FF6-B7F3-4385FAE83BCE}"/>
              </a:ext>
            </a:extLst>
          </p:cNvPr>
          <p:cNvSpPr/>
          <p:nvPr/>
        </p:nvSpPr>
        <p:spPr>
          <a:xfrm>
            <a:off x="7767603" y="1805946"/>
            <a:ext cx="1729750" cy="79513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FC2+Batch Norm 64x32</a:t>
            </a:r>
          </a:p>
          <a:p>
            <a:pPr algn="ctr"/>
            <a:endParaRPr lang="en-US" dirty="0"/>
          </a:p>
        </p:txBody>
      </p:sp>
      <p:sp>
        <p:nvSpPr>
          <p:cNvPr id="51" name="Rectangle: Rounded Corners 50">
            <a:extLst>
              <a:ext uri="{FF2B5EF4-FFF2-40B4-BE49-F238E27FC236}">
                <a16:creationId xmlns:a16="http://schemas.microsoft.com/office/drawing/2014/main" id="{449FC882-0B89-48B7-8A76-B4DDC0C06C74}"/>
              </a:ext>
            </a:extLst>
          </p:cNvPr>
          <p:cNvSpPr/>
          <p:nvPr/>
        </p:nvSpPr>
        <p:spPr>
          <a:xfrm>
            <a:off x="-36430" y="4051021"/>
            <a:ext cx="1729750" cy="79513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FC3+Batch Norm 32x16</a:t>
            </a:r>
          </a:p>
          <a:p>
            <a:pPr algn="ctr"/>
            <a:endParaRPr lang="en-US" dirty="0"/>
          </a:p>
        </p:txBody>
      </p:sp>
      <p:cxnSp>
        <p:nvCxnSpPr>
          <p:cNvPr id="55" name="Straight Arrow Connector 54">
            <a:extLst>
              <a:ext uri="{FF2B5EF4-FFF2-40B4-BE49-F238E27FC236}">
                <a16:creationId xmlns:a16="http://schemas.microsoft.com/office/drawing/2014/main" id="{D542D0E9-FB3E-4629-99E6-B1C8BB90D348}"/>
              </a:ext>
            </a:extLst>
          </p:cNvPr>
          <p:cNvCxnSpPr>
            <a:cxnSpLocks/>
          </p:cNvCxnSpPr>
          <p:nvPr/>
        </p:nvCxnSpPr>
        <p:spPr>
          <a:xfrm flipV="1">
            <a:off x="7036653" y="2203511"/>
            <a:ext cx="742373" cy="13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3BBA700-4AFE-49B1-A833-D37A0FD20239}"/>
              </a:ext>
            </a:extLst>
          </p:cNvPr>
          <p:cNvCxnSpPr>
            <a:cxnSpLocks/>
            <a:endCxn id="33" idx="1"/>
          </p:cNvCxnSpPr>
          <p:nvPr/>
        </p:nvCxnSpPr>
        <p:spPr>
          <a:xfrm flipV="1">
            <a:off x="9497353" y="2175529"/>
            <a:ext cx="600805" cy="346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100464D-BB6D-4D7A-B6C0-8836195C54A6}"/>
              </a:ext>
            </a:extLst>
          </p:cNvPr>
          <p:cNvSpPr txBox="1"/>
          <p:nvPr/>
        </p:nvSpPr>
        <p:spPr>
          <a:xfrm>
            <a:off x="955376" y="5448300"/>
            <a:ext cx="5140624" cy="923330"/>
          </a:xfrm>
          <a:prstGeom prst="rect">
            <a:avLst/>
          </a:prstGeom>
          <a:noFill/>
        </p:spPr>
        <p:txBody>
          <a:bodyPr wrap="square" rtlCol="0">
            <a:spAutoFit/>
          </a:bodyPr>
          <a:lstStyle/>
          <a:p>
            <a:r>
              <a:rPr lang="en-US" b="1" dirty="0"/>
              <a:t>Simple Neural Network </a:t>
            </a:r>
          </a:p>
          <a:p>
            <a:pPr marL="285750" indent="-285750">
              <a:buFont typeface="Arial" panose="020B0604020202020204" pitchFamily="34" charset="0"/>
              <a:buChar char="•"/>
            </a:pPr>
            <a:r>
              <a:rPr lang="en-US" b="1" dirty="0"/>
              <a:t>3 Linear Layers</a:t>
            </a:r>
          </a:p>
          <a:p>
            <a:pPr marL="285750" indent="-285750">
              <a:buFont typeface="Arial" panose="020B0604020202020204" pitchFamily="34" charset="0"/>
              <a:buChar char="•"/>
            </a:pPr>
            <a:r>
              <a:rPr lang="en-US" b="1" dirty="0"/>
              <a:t>Relu Activation Functions</a:t>
            </a:r>
          </a:p>
        </p:txBody>
      </p:sp>
    </p:spTree>
    <p:extLst>
      <p:ext uri="{BB962C8B-B14F-4D97-AF65-F5344CB8AC3E}">
        <p14:creationId xmlns:p14="http://schemas.microsoft.com/office/powerpoint/2010/main" val="1248571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C0FD3E7-D82A-43F1-A814-DF95B0A99145}"/>
              </a:ext>
            </a:extLst>
          </p:cNvPr>
          <p:cNvSpPr>
            <a:spLocks noGrp="1"/>
          </p:cNvSpPr>
          <p:nvPr>
            <p:ph type="subTitle" idx="1"/>
          </p:nvPr>
        </p:nvSpPr>
        <p:spPr>
          <a:xfrm>
            <a:off x="866775" y="1381124"/>
            <a:ext cx="9515475" cy="3876675"/>
          </a:xfrm>
        </p:spPr>
        <p:txBody>
          <a:bodyPr/>
          <a:lstStyle/>
          <a:p>
            <a:r>
              <a:rPr lang="en-US" dirty="0"/>
              <a:t>Encoder and Generator Loss – EG</a:t>
            </a:r>
          </a:p>
          <a:p>
            <a:endParaRPr lang="en-US" dirty="0"/>
          </a:p>
          <a:p>
            <a:endParaRPr lang="en-US" dirty="0"/>
          </a:p>
          <a:p>
            <a:r>
              <a:rPr lang="en-US" dirty="0"/>
              <a:t>Discriminator on Encoder – </a:t>
            </a:r>
            <a:r>
              <a:rPr lang="en-US" dirty="0" err="1"/>
              <a:t>Dz</a:t>
            </a:r>
            <a:endParaRPr lang="en-US" dirty="0"/>
          </a:p>
          <a:p>
            <a:endParaRPr lang="en-US" dirty="0"/>
          </a:p>
          <a:p>
            <a:endParaRPr lang="en-US" dirty="0"/>
          </a:p>
          <a:p>
            <a:r>
              <a:rPr lang="en-US" dirty="0"/>
              <a:t>Discriminator on Generator– Di</a:t>
            </a:r>
          </a:p>
          <a:p>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7BFF65D1-41A7-4B57-9A1C-702044A54D75}"/>
              </a:ext>
            </a:extLst>
          </p:cNvPr>
          <p:cNvSpPr>
            <a:spLocks noGrp="1"/>
          </p:cNvSpPr>
          <p:nvPr>
            <p:ph type="title"/>
          </p:nvPr>
        </p:nvSpPr>
        <p:spPr>
          <a:xfrm>
            <a:off x="1152525" y="200025"/>
            <a:ext cx="7810500" cy="982490"/>
          </a:xfrm>
        </p:spPr>
        <p:txBody>
          <a:bodyPr/>
          <a:lstStyle/>
          <a:p>
            <a:r>
              <a:rPr lang="en-US" dirty="0"/>
              <a:t>Loss Functions</a:t>
            </a:r>
          </a:p>
        </p:txBody>
      </p:sp>
      <p:pic>
        <p:nvPicPr>
          <p:cNvPr id="6" name="Picture 1" descr="image001">
            <a:extLst>
              <a:ext uri="{FF2B5EF4-FFF2-40B4-BE49-F238E27FC236}">
                <a16:creationId xmlns:a16="http://schemas.microsoft.com/office/drawing/2014/main" id="{F6608338-25C3-4DC1-9317-DDE79C9A76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738" y="3274212"/>
            <a:ext cx="5024437" cy="843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 descr="image001">
            <a:extLst>
              <a:ext uri="{FF2B5EF4-FFF2-40B4-BE49-F238E27FC236}">
                <a16:creationId xmlns:a16="http://schemas.microsoft.com/office/drawing/2014/main" id="{D9E53F64-9082-4C94-952B-F52D8105B2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793" y="4492595"/>
            <a:ext cx="5133975" cy="862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 descr="image001">
            <a:extLst>
              <a:ext uri="{FF2B5EF4-FFF2-40B4-BE49-F238E27FC236}">
                <a16:creationId xmlns:a16="http://schemas.microsoft.com/office/drawing/2014/main" id="{A8FB4951-C53A-401B-A189-FB84107D09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738" y="1857375"/>
            <a:ext cx="253365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2355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662C0-E91C-B74F-B6AF-4EC6C365DFD5}"/>
              </a:ext>
            </a:extLst>
          </p:cNvPr>
          <p:cNvSpPr>
            <a:spLocks noGrp="1"/>
          </p:cNvSpPr>
          <p:nvPr>
            <p:ph type="title"/>
          </p:nvPr>
        </p:nvSpPr>
        <p:spPr/>
        <p:txBody>
          <a:bodyPr/>
          <a:lstStyle/>
          <a:p>
            <a:r>
              <a:rPr lang="en-US" dirty="0"/>
              <a:t>Hyperparameter Tuning</a:t>
            </a:r>
          </a:p>
        </p:txBody>
      </p:sp>
      <p:sp>
        <p:nvSpPr>
          <p:cNvPr id="3" name="Content Placeholder 2">
            <a:extLst>
              <a:ext uri="{FF2B5EF4-FFF2-40B4-BE49-F238E27FC236}">
                <a16:creationId xmlns:a16="http://schemas.microsoft.com/office/drawing/2014/main" id="{291EF1D2-968A-7F4D-A49F-7315A1082BDD}"/>
              </a:ext>
            </a:extLst>
          </p:cNvPr>
          <p:cNvSpPr>
            <a:spLocks noGrp="1"/>
          </p:cNvSpPr>
          <p:nvPr>
            <p:ph sz="half" idx="1"/>
          </p:nvPr>
        </p:nvSpPr>
        <p:spPr>
          <a:xfrm>
            <a:off x="838199" y="1707390"/>
            <a:ext cx="10515599" cy="4785485"/>
          </a:xfrm>
        </p:spPr>
        <p:txBody>
          <a:bodyPr/>
          <a:lstStyle/>
          <a:p>
            <a:r>
              <a:rPr lang="en-US" dirty="0"/>
              <a:t>Learning Rate -  0.001 and 0.0002</a:t>
            </a:r>
          </a:p>
          <a:p>
            <a:pPr marL="0" indent="0">
              <a:buNone/>
            </a:pPr>
            <a:endParaRPr lang="en-US" dirty="0"/>
          </a:p>
          <a:p>
            <a:r>
              <a:rPr lang="en-US" dirty="0"/>
              <a:t>Optimizers – Gradient Descent and Adam(B1-0.5 and B2-0.99)</a:t>
            </a:r>
          </a:p>
          <a:p>
            <a:pPr marL="0" indent="0">
              <a:buNone/>
            </a:pPr>
            <a:endParaRPr lang="en-US" dirty="0"/>
          </a:p>
          <a:p>
            <a:r>
              <a:rPr lang="en-US" dirty="0"/>
              <a:t>Normalization – Batch Normalization on Discriminators</a:t>
            </a:r>
          </a:p>
          <a:p>
            <a:pPr marL="0" indent="0">
              <a:buNone/>
            </a:pPr>
            <a:endParaRPr lang="en-US" dirty="0"/>
          </a:p>
          <a:p>
            <a:r>
              <a:rPr lang="en-US" dirty="0"/>
              <a:t>Mini Batch Size – 32 and 100</a:t>
            </a:r>
          </a:p>
          <a:p>
            <a:pPr marL="0" indent="0">
              <a:buNone/>
            </a:pPr>
            <a:endParaRPr lang="en-US" dirty="0"/>
          </a:p>
          <a:p>
            <a:r>
              <a:rPr lang="en-US" dirty="0"/>
              <a:t>Epochs – 25 and 50</a:t>
            </a:r>
          </a:p>
          <a:p>
            <a:pPr marL="0" indent="0">
              <a:buNone/>
            </a:pPr>
            <a:endParaRPr lang="en-US" dirty="0"/>
          </a:p>
        </p:txBody>
      </p:sp>
    </p:spTree>
    <p:extLst>
      <p:ext uri="{BB962C8B-B14F-4D97-AF65-F5344CB8AC3E}">
        <p14:creationId xmlns:p14="http://schemas.microsoft.com/office/powerpoint/2010/main" val="1146725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770BF2-5797-44CD-9906-7ADCC1CEEAE7}"/>
              </a:ext>
            </a:extLst>
          </p:cNvPr>
          <p:cNvPicPr>
            <a:picLocks noChangeAspect="1"/>
          </p:cNvPicPr>
          <p:nvPr/>
        </p:nvPicPr>
        <p:blipFill>
          <a:blip r:embed="rId2"/>
          <a:stretch>
            <a:fillRect/>
          </a:stretch>
        </p:blipFill>
        <p:spPr>
          <a:xfrm>
            <a:off x="3468070" y="129579"/>
            <a:ext cx="4659930" cy="3756621"/>
          </a:xfrm>
          <a:prstGeom prst="rect">
            <a:avLst/>
          </a:prstGeom>
        </p:spPr>
      </p:pic>
      <p:pic>
        <p:nvPicPr>
          <p:cNvPr id="6" name="Picture 5" descr="A person wearing glasses and smiling at the camera&#10;&#10;Description automatically generated">
            <a:extLst>
              <a:ext uri="{FF2B5EF4-FFF2-40B4-BE49-F238E27FC236}">
                <a16:creationId xmlns:a16="http://schemas.microsoft.com/office/drawing/2014/main" id="{4EB4A6B5-D7F7-46D7-AA0F-0E1A4EE664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25160"/>
            <a:ext cx="12192000" cy="1219200"/>
          </a:xfrm>
          <a:prstGeom prst="rect">
            <a:avLst/>
          </a:prstGeom>
        </p:spPr>
      </p:pic>
      <p:pic>
        <p:nvPicPr>
          <p:cNvPr id="8" name="Picture 7" descr="A person posing for the camera&#10;&#10;Description automatically generated">
            <a:extLst>
              <a:ext uri="{FF2B5EF4-FFF2-40B4-BE49-F238E27FC236}">
                <a16:creationId xmlns:a16="http://schemas.microsoft.com/office/drawing/2014/main" id="{BFB0C356-DA5B-4CFA-B5D3-14C299F063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069080"/>
            <a:ext cx="12192000" cy="1219200"/>
          </a:xfrm>
          <a:prstGeom prst="rect">
            <a:avLst/>
          </a:prstGeom>
        </p:spPr>
      </p:pic>
      <p:sp>
        <p:nvSpPr>
          <p:cNvPr id="9" name="TextBox 8">
            <a:extLst>
              <a:ext uri="{FF2B5EF4-FFF2-40B4-BE49-F238E27FC236}">
                <a16:creationId xmlns:a16="http://schemas.microsoft.com/office/drawing/2014/main" id="{80D690DE-F46B-4571-A257-EA694F1F0156}"/>
              </a:ext>
            </a:extLst>
          </p:cNvPr>
          <p:cNvSpPr txBox="1"/>
          <p:nvPr/>
        </p:nvSpPr>
        <p:spPr>
          <a:xfrm>
            <a:off x="0" y="3703320"/>
            <a:ext cx="1463040" cy="365760"/>
          </a:xfrm>
          <a:prstGeom prst="rect">
            <a:avLst/>
          </a:prstGeom>
          <a:noFill/>
        </p:spPr>
        <p:txBody>
          <a:bodyPr wrap="square" rtlCol="0">
            <a:spAutoFit/>
          </a:bodyPr>
          <a:lstStyle/>
          <a:p>
            <a:r>
              <a:rPr lang="en-US" dirty="0"/>
              <a:t>25 epochs</a:t>
            </a:r>
          </a:p>
        </p:txBody>
      </p:sp>
      <p:sp>
        <p:nvSpPr>
          <p:cNvPr id="10" name="TextBox 9">
            <a:extLst>
              <a:ext uri="{FF2B5EF4-FFF2-40B4-BE49-F238E27FC236}">
                <a16:creationId xmlns:a16="http://schemas.microsoft.com/office/drawing/2014/main" id="{24528177-751F-4D69-B3AC-AF2A10AE9648}"/>
              </a:ext>
            </a:extLst>
          </p:cNvPr>
          <p:cNvSpPr txBox="1"/>
          <p:nvPr/>
        </p:nvSpPr>
        <p:spPr>
          <a:xfrm>
            <a:off x="0" y="5350748"/>
            <a:ext cx="1767840" cy="369332"/>
          </a:xfrm>
          <a:prstGeom prst="rect">
            <a:avLst/>
          </a:prstGeom>
          <a:noFill/>
        </p:spPr>
        <p:txBody>
          <a:bodyPr wrap="square" rtlCol="0">
            <a:spAutoFit/>
          </a:bodyPr>
          <a:lstStyle/>
          <a:p>
            <a:r>
              <a:rPr lang="en-US" dirty="0"/>
              <a:t>50 epochs</a:t>
            </a:r>
          </a:p>
        </p:txBody>
      </p:sp>
      <p:pic>
        <p:nvPicPr>
          <p:cNvPr id="7" name="Picture 6" descr="A close up of a person smiling and posing for the camera&#10;&#10;Description automatically generated">
            <a:extLst>
              <a:ext uri="{FF2B5EF4-FFF2-40B4-BE49-F238E27FC236}">
                <a16:creationId xmlns:a16="http://schemas.microsoft.com/office/drawing/2014/main" id="{45ED40AF-6D80-4D54-8E2C-DEFBEAC457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057400"/>
            <a:ext cx="1463040" cy="1463040"/>
          </a:xfrm>
          <a:prstGeom prst="rect">
            <a:avLst/>
          </a:prstGeom>
        </p:spPr>
      </p:pic>
    </p:spTree>
    <p:extLst>
      <p:ext uri="{BB962C8B-B14F-4D97-AF65-F5344CB8AC3E}">
        <p14:creationId xmlns:p14="http://schemas.microsoft.com/office/powerpoint/2010/main" val="3206084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4E3F4F-D0D9-4C48-89B1-CEE0C8A55002}"/>
              </a:ext>
            </a:extLst>
          </p:cNvPr>
          <p:cNvPicPr>
            <a:picLocks noChangeAspect="1"/>
          </p:cNvPicPr>
          <p:nvPr/>
        </p:nvPicPr>
        <p:blipFill>
          <a:blip r:embed="rId2"/>
          <a:stretch>
            <a:fillRect/>
          </a:stretch>
        </p:blipFill>
        <p:spPr>
          <a:xfrm>
            <a:off x="2816876" y="132080"/>
            <a:ext cx="4874244" cy="3956858"/>
          </a:xfrm>
          <a:prstGeom prst="rect">
            <a:avLst/>
          </a:prstGeom>
        </p:spPr>
      </p:pic>
      <p:pic>
        <p:nvPicPr>
          <p:cNvPr id="4" name="Picture 3" descr="A picture containing orange, wall, outdoor&#10;&#10;Description automatically generated">
            <a:extLst>
              <a:ext uri="{FF2B5EF4-FFF2-40B4-BE49-F238E27FC236}">
                <a16:creationId xmlns:a16="http://schemas.microsoft.com/office/drawing/2014/main" id="{AABF76D2-4F4D-4955-89F9-C1FD01595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146040"/>
            <a:ext cx="12192000" cy="1219200"/>
          </a:xfrm>
          <a:prstGeom prst="rect">
            <a:avLst/>
          </a:prstGeom>
        </p:spPr>
      </p:pic>
    </p:spTree>
    <p:extLst>
      <p:ext uri="{BB962C8B-B14F-4D97-AF65-F5344CB8AC3E}">
        <p14:creationId xmlns:p14="http://schemas.microsoft.com/office/powerpoint/2010/main" val="13532265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170FF1-F0E6-40AB-8079-2457A62EAA83}"/>
              </a:ext>
            </a:extLst>
          </p:cNvPr>
          <p:cNvPicPr>
            <a:picLocks noChangeAspect="1"/>
          </p:cNvPicPr>
          <p:nvPr/>
        </p:nvPicPr>
        <p:blipFill>
          <a:blip r:embed="rId2"/>
          <a:stretch>
            <a:fillRect/>
          </a:stretch>
        </p:blipFill>
        <p:spPr>
          <a:xfrm>
            <a:off x="2431105" y="-147484"/>
            <a:ext cx="6601135" cy="5032285"/>
          </a:xfrm>
          <a:prstGeom prst="rect">
            <a:avLst/>
          </a:prstGeom>
        </p:spPr>
      </p:pic>
      <p:pic>
        <p:nvPicPr>
          <p:cNvPr id="4" name="Picture 3" descr="A close up of a person&#10;&#10;Description automatically generated">
            <a:extLst>
              <a:ext uri="{FF2B5EF4-FFF2-40B4-BE49-F238E27FC236}">
                <a16:creationId xmlns:a16="http://schemas.microsoft.com/office/drawing/2014/main" id="{4B1C33DE-D077-4C31-A21E-690A701238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49240"/>
            <a:ext cx="12192000" cy="1219200"/>
          </a:xfrm>
          <a:prstGeom prst="rect">
            <a:avLst/>
          </a:prstGeom>
        </p:spPr>
      </p:pic>
    </p:spTree>
    <p:extLst>
      <p:ext uri="{BB962C8B-B14F-4D97-AF65-F5344CB8AC3E}">
        <p14:creationId xmlns:p14="http://schemas.microsoft.com/office/powerpoint/2010/main" val="3567389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7F8401-11D0-4502-8ED2-66D83670C1AE}"/>
              </a:ext>
            </a:extLst>
          </p:cNvPr>
          <p:cNvPicPr>
            <a:picLocks noChangeAspect="1"/>
          </p:cNvPicPr>
          <p:nvPr/>
        </p:nvPicPr>
        <p:blipFill>
          <a:blip r:embed="rId2"/>
          <a:stretch>
            <a:fillRect/>
          </a:stretch>
        </p:blipFill>
        <p:spPr>
          <a:xfrm>
            <a:off x="3417883" y="82208"/>
            <a:ext cx="5586579" cy="4393108"/>
          </a:xfrm>
          <a:prstGeom prst="rect">
            <a:avLst/>
          </a:prstGeom>
        </p:spPr>
      </p:pic>
      <p:pic>
        <p:nvPicPr>
          <p:cNvPr id="3" name="Picture 2" descr="A close up of a person&#10;&#10;Description automatically generated">
            <a:extLst>
              <a:ext uri="{FF2B5EF4-FFF2-40B4-BE49-F238E27FC236}">
                <a16:creationId xmlns:a16="http://schemas.microsoft.com/office/drawing/2014/main" id="{FF349324-EA29-46A6-8235-0834B81495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227320"/>
            <a:ext cx="12192000" cy="1219200"/>
          </a:xfrm>
          <a:prstGeom prst="rect">
            <a:avLst/>
          </a:prstGeom>
        </p:spPr>
      </p:pic>
    </p:spTree>
    <p:extLst>
      <p:ext uri="{BB962C8B-B14F-4D97-AF65-F5344CB8AC3E}">
        <p14:creationId xmlns:p14="http://schemas.microsoft.com/office/powerpoint/2010/main" val="336715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a:extLst>
              <a:ext uri="{FF2B5EF4-FFF2-40B4-BE49-F238E27FC236}">
                <a16:creationId xmlns:a16="http://schemas.microsoft.com/office/drawing/2014/main" id="{046D6EBC-1EC9-4A74-AA77-3E9734B39E99}"/>
              </a:ext>
            </a:extLst>
          </p:cNvPr>
          <p:cNvPicPr>
            <a:picLocks noGrp="1" noChangeAspect="1"/>
          </p:cNvPicPr>
          <p:nvPr>
            <p:ph sz="half" idx="1"/>
          </p:nvPr>
        </p:nvPicPr>
        <p:blipFill>
          <a:blip r:embed="rId2"/>
          <a:stretch>
            <a:fillRect/>
          </a:stretch>
        </p:blipFill>
        <p:spPr>
          <a:xfrm>
            <a:off x="58444" y="2477742"/>
            <a:ext cx="2988261" cy="1593739"/>
          </a:xfrm>
        </p:spPr>
      </p:pic>
      <p:sp>
        <p:nvSpPr>
          <p:cNvPr id="17" name="Wave 16">
            <a:extLst>
              <a:ext uri="{FF2B5EF4-FFF2-40B4-BE49-F238E27FC236}">
                <a16:creationId xmlns:a16="http://schemas.microsoft.com/office/drawing/2014/main" id="{C1521456-D5AE-430A-A4B7-EB24F51FBAEA}"/>
              </a:ext>
            </a:extLst>
          </p:cNvPr>
          <p:cNvSpPr/>
          <p:nvPr/>
        </p:nvSpPr>
        <p:spPr>
          <a:xfrm>
            <a:off x="0" y="227046"/>
            <a:ext cx="3105150" cy="1736035"/>
          </a:xfrm>
          <a:prstGeom prst="wav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lgerian" panose="04020705040A02060702" pitchFamily="82" charset="0"/>
              </a:rPr>
              <a:t>Police Chasing a thief</a:t>
            </a:r>
          </a:p>
        </p:txBody>
      </p:sp>
      <p:pic>
        <p:nvPicPr>
          <p:cNvPr id="4" name="Picture 3">
            <a:extLst>
              <a:ext uri="{FF2B5EF4-FFF2-40B4-BE49-F238E27FC236}">
                <a16:creationId xmlns:a16="http://schemas.microsoft.com/office/drawing/2014/main" id="{756852AC-8B4C-48DC-9654-F02AD975A5F6}"/>
              </a:ext>
            </a:extLst>
          </p:cNvPr>
          <p:cNvPicPr>
            <a:picLocks noChangeAspect="1"/>
          </p:cNvPicPr>
          <p:nvPr/>
        </p:nvPicPr>
        <p:blipFill>
          <a:blip r:embed="rId3"/>
          <a:stretch>
            <a:fillRect/>
          </a:stretch>
        </p:blipFill>
        <p:spPr>
          <a:xfrm>
            <a:off x="3133479" y="3210830"/>
            <a:ext cx="2565780" cy="3274424"/>
          </a:xfrm>
          <a:prstGeom prst="rect">
            <a:avLst/>
          </a:prstGeom>
        </p:spPr>
      </p:pic>
      <p:sp>
        <p:nvSpPr>
          <p:cNvPr id="5" name="Speech Bubble: Oval 4">
            <a:extLst>
              <a:ext uri="{FF2B5EF4-FFF2-40B4-BE49-F238E27FC236}">
                <a16:creationId xmlns:a16="http://schemas.microsoft.com/office/drawing/2014/main" id="{A60D0A30-D08F-4F31-9E67-0F6ED13F227D}"/>
              </a:ext>
            </a:extLst>
          </p:cNvPr>
          <p:cNvSpPr/>
          <p:nvPr/>
        </p:nvSpPr>
        <p:spPr>
          <a:xfrm>
            <a:off x="3133479" y="1383374"/>
            <a:ext cx="2883090" cy="1891237"/>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sz="2000" dirty="0">
                <a:latin typeface="Algerian" panose="04020705040A02060702" pitchFamily="82" charset="0"/>
              </a:rPr>
              <a:t>The thief escaped. Let me publish a wanted notice</a:t>
            </a:r>
          </a:p>
          <a:p>
            <a:pPr algn="ctr"/>
            <a:endParaRPr lang="en-US" dirty="0"/>
          </a:p>
        </p:txBody>
      </p:sp>
      <p:pic>
        <p:nvPicPr>
          <p:cNvPr id="6" name="Picture 5">
            <a:extLst>
              <a:ext uri="{FF2B5EF4-FFF2-40B4-BE49-F238E27FC236}">
                <a16:creationId xmlns:a16="http://schemas.microsoft.com/office/drawing/2014/main" id="{ACC8C7C4-283F-460C-966A-E80BB1EF3273}"/>
              </a:ext>
            </a:extLst>
          </p:cNvPr>
          <p:cNvPicPr>
            <a:picLocks noChangeAspect="1"/>
          </p:cNvPicPr>
          <p:nvPr/>
        </p:nvPicPr>
        <p:blipFill>
          <a:blip r:embed="rId4"/>
          <a:stretch>
            <a:fillRect/>
          </a:stretch>
        </p:blipFill>
        <p:spPr>
          <a:xfrm>
            <a:off x="6131734" y="2729386"/>
            <a:ext cx="2105342" cy="2437765"/>
          </a:xfrm>
          <a:prstGeom prst="rect">
            <a:avLst/>
          </a:prstGeom>
        </p:spPr>
      </p:pic>
      <p:sp>
        <p:nvSpPr>
          <p:cNvPr id="7" name="Cloud 6">
            <a:extLst>
              <a:ext uri="{FF2B5EF4-FFF2-40B4-BE49-F238E27FC236}">
                <a16:creationId xmlns:a16="http://schemas.microsoft.com/office/drawing/2014/main" id="{6C456C1F-F113-4B07-8887-140BD3B88E9E}"/>
              </a:ext>
            </a:extLst>
          </p:cNvPr>
          <p:cNvSpPr/>
          <p:nvPr/>
        </p:nvSpPr>
        <p:spPr>
          <a:xfrm>
            <a:off x="7086263" y="265146"/>
            <a:ext cx="2690191" cy="117944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lgerian" panose="04020705040A02060702" pitchFamily="82" charset="0"/>
              </a:rPr>
              <a:t>2 years later Still searching</a:t>
            </a:r>
          </a:p>
        </p:txBody>
      </p:sp>
      <p:pic>
        <p:nvPicPr>
          <p:cNvPr id="8" name="Content Placeholder 4">
            <a:extLst>
              <a:ext uri="{FF2B5EF4-FFF2-40B4-BE49-F238E27FC236}">
                <a16:creationId xmlns:a16="http://schemas.microsoft.com/office/drawing/2014/main" id="{AAC46D1B-4A58-4911-BCE8-2A2F0AAB8007}"/>
              </a:ext>
            </a:extLst>
          </p:cNvPr>
          <p:cNvPicPr>
            <a:picLocks noChangeAspect="1"/>
          </p:cNvPicPr>
          <p:nvPr/>
        </p:nvPicPr>
        <p:blipFill>
          <a:blip r:embed="rId5"/>
          <a:stretch>
            <a:fillRect/>
          </a:stretch>
        </p:blipFill>
        <p:spPr>
          <a:xfrm>
            <a:off x="9899963" y="149444"/>
            <a:ext cx="1751819" cy="1891237"/>
          </a:xfrm>
          <a:prstGeom prst="rect">
            <a:avLst/>
          </a:prstGeom>
        </p:spPr>
      </p:pic>
    </p:spTree>
    <p:extLst>
      <p:ext uri="{BB962C8B-B14F-4D97-AF65-F5344CB8AC3E}">
        <p14:creationId xmlns:p14="http://schemas.microsoft.com/office/powerpoint/2010/main" val="607455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ppt_x"/>
                                          </p:val>
                                        </p:tav>
                                        <p:tav tm="100000">
                                          <p:val>
                                            <p:strVal val="#ppt_x"/>
                                          </p:val>
                                        </p:tav>
                                      </p:tavLst>
                                    </p:anim>
                                    <p:anim calcmode="lin" valueType="num">
                                      <p:cBhvr additive="base">
                                        <p:cTn id="2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ppt_x"/>
                                          </p:val>
                                        </p:tav>
                                        <p:tav tm="100000">
                                          <p:val>
                                            <p:strVal val="#ppt_x"/>
                                          </p:val>
                                        </p:tav>
                                      </p:tavLst>
                                    </p:anim>
                                    <p:anim calcmode="lin" valueType="num">
                                      <p:cBhvr additive="base">
                                        <p:cTn id="3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1000"/>
                                        <p:tgtEl>
                                          <p:spTgt spid="8"/>
                                        </p:tgtEl>
                                      </p:cBhvr>
                                    </p:animEffect>
                                    <p:anim calcmode="lin" valueType="num">
                                      <p:cBhvr>
                                        <p:cTn id="43" dur="1000" fill="hold"/>
                                        <p:tgtEl>
                                          <p:spTgt spid="8"/>
                                        </p:tgtEl>
                                        <p:attrNameLst>
                                          <p:attrName>ppt_x</p:attrName>
                                        </p:attrNameLst>
                                      </p:cBhvr>
                                      <p:tavLst>
                                        <p:tav tm="0">
                                          <p:val>
                                            <p:strVal val="#ppt_x"/>
                                          </p:val>
                                        </p:tav>
                                        <p:tav tm="100000">
                                          <p:val>
                                            <p:strVal val="#ppt_x"/>
                                          </p:val>
                                        </p:tav>
                                      </p:tavLst>
                                    </p:anim>
                                    <p:anim calcmode="lin" valueType="num">
                                      <p:cBhvr>
                                        <p:cTn id="4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6DC292-C8FB-46E4-BBAE-F50DA4C7CF6D}"/>
              </a:ext>
            </a:extLst>
          </p:cNvPr>
          <p:cNvPicPr>
            <a:picLocks noChangeAspect="1"/>
          </p:cNvPicPr>
          <p:nvPr/>
        </p:nvPicPr>
        <p:blipFill>
          <a:blip r:embed="rId2"/>
          <a:stretch>
            <a:fillRect/>
          </a:stretch>
        </p:blipFill>
        <p:spPr>
          <a:xfrm>
            <a:off x="2918214" y="-15404"/>
            <a:ext cx="6124186" cy="4843106"/>
          </a:xfrm>
          <a:prstGeom prst="rect">
            <a:avLst/>
          </a:prstGeom>
        </p:spPr>
      </p:pic>
      <p:pic>
        <p:nvPicPr>
          <p:cNvPr id="4" name="Picture 3" descr="A person wearing glasses and smiling at the camera&#10;&#10;Description automatically generated">
            <a:extLst>
              <a:ext uri="{FF2B5EF4-FFF2-40B4-BE49-F238E27FC236}">
                <a16:creationId xmlns:a16="http://schemas.microsoft.com/office/drawing/2014/main" id="{3ED01527-8992-4C1E-B23A-2DD135C113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64760"/>
            <a:ext cx="12192000" cy="1219200"/>
          </a:xfrm>
          <a:prstGeom prst="rect">
            <a:avLst/>
          </a:prstGeom>
        </p:spPr>
      </p:pic>
    </p:spTree>
    <p:extLst>
      <p:ext uri="{BB962C8B-B14F-4D97-AF65-F5344CB8AC3E}">
        <p14:creationId xmlns:p14="http://schemas.microsoft.com/office/powerpoint/2010/main" val="12995581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B600D-3AFE-0445-AC65-AC2D1A45CE51}"/>
              </a:ext>
            </a:extLst>
          </p:cNvPr>
          <p:cNvSpPr>
            <a:spLocks noGrp="1"/>
          </p:cNvSpPr>
          <p:nvPr>
            <p:ph type="title"/>
          </p:nvPr>
        </p:nvSpPr>
        <p:spPr/>
        <p:txBody>
          <a:bodyPr/>
          <a:lstStyle/>
          <a:p>
            <a:r>
              <a:rPr lang="en-US" dirty="0"/>
              <a:t>Outcomes/finding</a:t>
            </a:r>
          </a:p>
        </p:txBody>
      </p:sp>
      <p:sp>
        <p:nvSpPr>
          <p:cNvPr id="3" name="Content Placeholder 2">
            <a:extLst>
              <a:ext uri="{FF2B5EF4-FFF2-40B4-BE49-F238E27FC236}">
                <a16:creationId xmlns:a16="http://schemas.microsoft.com/office/drawing/2014/main" id="{E17D8456-0354-004E-9344-6061E2A4E6AE}"/>
              </a:ext>
            </a:extLst>
          </p:cNvPr>
          <p:cNvSpPr>
            <a:spLocks noGrp="1"/>
          </p:cNvSpPr>
          <p:nvPr>
            <p:ph sz="half" idx="1"/>
          </p:nvPr>
        </p:nvSpPr>
        <p:spPr/>
        <p:txBody>
          <a:bodyPr/>
          <a:lstStyle/>
          <a:p>
            <a:pPr marL="0" indent="0">
              <a:buNone/>
            </a:pPr>
            <a:r>
              <a:rPr lang="en-US" dirty="0"/>
              <a:t>Implemented Model performs best for below parameters:</a:t>
            </a:r>
          </a:p>
          <a:p>
            <a:pPr marL="0" indent="0">
              <a:buNone/>
            </a:pPr>
            <a:endParaRPr lang="en-US" dirty="0"/>
          </a:p>
          <a:p>
            <a:r>
              <a:rPr lang="en-US" dirty="0"/>
              <a:t>Learning Rate – 0.0002</a:t>
            </a:r>
          </a:p>
          <a:p>
            <a:r>
              <a:rPr lang="en-US" dirty="0"/>
              <a:t>Batch Size – 32</a:t>
            </a:r>
          </a:p>
          <a:p>
            <a:r>
              <a:rPr lang="en-US" dirty="0"/>
              <a:t>Optimizer – Adam</a:t>
            </a:r>
          </a:p>
          <a:p>
            <a:r>
              <a:rPr lang="en-US" dirty="0"/>
              <a:t>Epochs - 50 </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284104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A2B84-8608-7F4E-85F1-35D36FAF80ED}"/>
              </a:ext>
            </a:extLst>
          </p:cNvPr>
          <p:cNvSpPr>
            <a:spLocks noGrp="1"/>
          </p:cNvSpPr>
          <p:nvPr>
            <p:ph type="title"/>
          </p:nvPr>
        </p:nvSpPr>
        <p:spPr>
          <a:xfrm>
            <a:off x="838198" y="167860"/>
            <a:ext cx="10515600" cy="1026353"/>
          </a:xfrm>
        </p:spPr>
        <p:txBody>
          <a:bodyPr/>
          <a:lstStyle/>
          <a:p>
            <a:r>
              <a:rPr lang="en-US" dirty="0"/>
              <a:t>Lessons learned and Perspectives </a:t>
            </a:r>
          </a:p>
        </p:txBody>
      </p:sp>
      <p:sp>
        <p:nvSpPr>
          <p:cNvPr id="3" name="Content Placeholder 2">
            <a:extLst>
              <a:ext uri="{FF2B5EF4-FFF2-40B4-BE49-F238E27FC236}">
                <a16:creationId xmlns:a16="http://schemas.microsoft.com/office/drawing/2014/main" id="{D9E24419-985F-8C49-91DA-D808B6E073D7}"/>
              </a:ext>
            </a:extLst>
          </p:cNvPr>
          <p:cNvSpPr>
            <a:spLocks noGrp="1"/>
          </p:cNvSpPr>
          <p:nvPr>
            <p:ph sz="half" idx="1"/>
          </p:nvPr>
        </p:nvSpPr>
        <p:spPr/>
        <p:txBody>
          <a:bodyPr/>
          <a:lstStyle/>
          <a:p>
            <a:pPr marL="0" indent="0">
              <a:buNone/>
            </a:pPr>
            <a:r>
              <a:rPr lang="en-US" dirty="0"/>
              <a:t>Technologies-</a:t>
            </a:r>
          </a:p>
          <a:p>
            <a:r>
              <a:rPr lang="en-US" sz="1800" dirty="0"/>
              <a:t>Google Cloud Computing</a:t>
            </a:r>
          </a:p>
          <a:p>
            <a:r>
              <a:rPr lang="en-US" sz="1800" dirty="0"/>
              <a:t>TensorFlow</a:t>
            </a:r>
          </a:p>
          <a:p>
            <a:r>
              <a:rPr lang="en-US" sz="1800" dirty="0"/>
              <a:t>Flask</a:t>
            </a:r>
          </a:p>
          <a:p>
            <a:pPr marL="0" indent="0">
              <a:buNone/>
            </a:pPr>
            <a:r>
              <a:rPr lang="en-US" dirty="0"/>
              <a:t>Lessons –</a:t>
            </a:r>
          </a:p>
          <a:p>
            <a:r>
              <a:rPr lang="en-US" sz="1800" dirty="0"/>
              <a:t>Start Training Model as soon as possible – 10 hours for 1 model even on GPU</a:t>
            </a:r>
          </a:p>
          <a:p>
            <a:r>
              <a:rPr lang="en-US" sz="1800" dirty="0"/>
              <a:t>Save intermediate Models</a:t>
            </a:r>
          </a:p>
          <a:p>
            <a:pPr marL="0" indent="0">
              <a:buNone/>
            </a:pPr>
            <a:r>
              <a:rPr lang="en-US" dirty="0"/>
              <a:t>Further Improvements-</a:t>
            </a:r>
          </a:p>
          <a:p>
            <a:r>
              <a:rPr lang="en-US" sz="1800" dirty="0"/>
              <a:t>Collection if more data with diverse races</a:t>
            </a:r>
          </a:p>
          <a:p>
            <a:r>
              <a:rPr lang="en-US" sz="1800" dirty="0"/>
              <a:t>Testing on more hyperparameters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0893482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22522-7D85-4143-9766-079227A56979}"/>
              </a:ext>
            </a:extLst>
          </p:cNvPr>
          <p:cNvSpPr>
            <a:spLocks noGrp="1"/>
          </p:cNvSpPr>
          <p:nvPr>
            <p:ph type="title"/>
          </p:nvPr>
        </p:nvSpPr>
        <p:spPr/>
        <p:txBody>
          <a:bodyPr/>
          <a:lstStyle/>
          <a:p>
            <a:r>
              <a:rPr lang="en-US"/>
              <a:t>Demo !</a:t>
            </a:r>
          </a:p>
        </p:txBody>
      </p:sp>
      <p:sp>
        <p:nvSpPr>
          <p:cNvPr id="3" name="Content Placeholder 2">
            <a:extLst>
              <a:ext uri="{FF2B5EF4-FFF2-40B4-BE49-F238E27FC236}">
                <a16:creationId xmlns:a16="http://schemas.microsoft.com/office/drawing/2014/main" id="{DC17E1D0-C88F-D04E-A505-E4097285BC57}"/>
              </a:ext>
            </a:extLst>
          </p:cNvPr>
          <p:cNvSpPr>
            <a:spLocks noGrp="1"/>
          </p:cNvSpPr>
          <p:nvPr>
            <p:ph sz="half" idx="1"/>
          </p:nvPr>
        </p:nvSpPr>
        <p:spPr/>
        <p:txBody>
          <a:bodyPr/>
          <a:lstStyle/>
          <a:p>
            <a:r>
              <a:rPr lang="en-US" dirty="0">
                <a:hlinkClick r:id="rId2"/>
              </a:rPr>
              <a:t>http://localhost:5000/</a:t>
            </a:r>
            <a:endParaRPr lang="en-US" dirty="0"/>
          </a:p>
          <a:p>
            <a:pPr marL="0" indent="0">
              <a:buNone/>
            </a:pPr>
            <a:endParaRPr lang="en-US" dirty="0"/>
          </a:p>
        </p:txBody>
      </p:sp>
    </p:spTree>
    <p:extLst>
      <p:ext uri="{BB962C8B-B14F-4D97-AF65-F5344CB8AC3E}">
        <p14:creationId xmlns:p14="http://schemas.microsoft.com/office/powerpoint/2010/main" val="27627822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thank you quote for ppt">
            <a:extLst>
              <a:ext uri="{FF2B5EF4-FFF2-40B4-BE49-F238E27FC236}">
                <a16:creationId xmlns:a16="http://schemas.microsoft.com/office/drawing/2014/main" id="{892B9ECE-7F4B-40E3-91A7-64AF57BF1BBB}"/>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919287" y="731178"/>
            <a:ext cx="7861922" cy="4361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293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4">
            <a:extLst>
              <a:ext uri="{FF2B5EF4-FFF2-40B4-BE49-F238E27FC236}">
                <a16:creationId xmlns:a16="http://schemas.microsoft.com/office/drawing/2014/main" id="{FFB0CF67-225D-4D21-96AC-AD1A85B848A8}"/>
              </a:ext>
            </a:extLst>
          </p:cNvPr>
          <p:cNvSpPr/>
          <p:nvPr/>
        </p:nvSpPr>
        <p:spPr>
          <a:xfrm>
            <a:off x="503096" y="601006"/>
            <a:ext cx="3210360" cy="1733881"/>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lgerian" panose="04020705040A02060702" pitchFamily="82" charset="0"/>
              </a:rPr>
              <a:t>Cop Encounters thief after 5 years</a:t>
            </a:r>
          </a:p>
        </p:txBody>
      </p:sp>
      <p:pic>
        <p:nvPicPr>
          <p:cNvPr id="9" name="Picture 8">
            <a:extLst>
              <a:ext uri="{FF2B5EF4-FFF2-40B4-BE49-F238E27FC236}">
                <a16:creationId xmlns:a16="http://schemas.microsoft.com/office/drawing/2014/main" id="{E9624F30-D055-477F-AB88-D3B40D39D423}"/>
              </a:ext>
            </a:extLst>
          </p:cNvPr>
          <p:cNvPicPr>
            <a:picLocks noChangeAspect="1"/>
          </p:cNvPicPr>
          <p:nvPr/>
        </p:nvPicPr>
        <p:blipFill>
          <a:blip r:embed="rId2"/>
          <a:stretch>
            <a:fillRect/>
          </a:stretch>
        </p:blipFill>
        <p:spPr>
          <a:xfrm>
            <a:off x="4204958" y="461276"/>
            <a:ext cx="3082455" cy="1733881"/>
          </a:xfrm>
          <a:prstGeom prst="rect">
            <a:avLst/>
          </a:prstGeom>
        </p:spPr>
      </p:pic>
      <p:sp>
        <p:nvSpPr>
          <p:cNvPr id="10" name="Cloud 9">
            <a:extLst>
              <a:ext uri="{FF2B5EF4-FFF2-40B4-BE49-F238E27FC236}">
                <a16:creationId xmlns:a16="http://schemas.microsoft.com/office/drawing/2014/main" id="{5EDEAEA5-3D3F-40F7-BF6C-53324D1D3215}"/>
              </a:ext>
            </a:extLst>
          </p:cNvPr>
          <p:cNvSpPr/>
          <p:nvPr/>
        </p:nvSpPr>
        <p:spPr>
          <a:xfrm>
            <a:off x="7681313" y="499376"/>
            <a:ext cx="4346672" cy="199793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lgerian" panose="04020705040A02060702" pitchFamily="82" charset="0"/>
              </a:rPr>
              <a:t>Failed to recognize the thief because the thief is now aged and looks different</a:t>
            </a:r>
          </a:p>
          <a:p>
            <a:pPr algn="ctr"/>
            <a:endParaRPr lang="en-US" dirty="0"/>
          </a:p>
        </p:txBody>
      </p:sp>
      <p:sp>
        <p:nvSpPr>
          <p:cNvPr id="11" name="Speech Bubble: Oval 10">
            <a:extLst>
              <a:ext uri="{FF2B5EF4-FFF2-40B4-BE49-F238E27FC236}">
                <a16:creationId xmlns:a16="http://schemas.microsoft.com/office/drawing/2014/main" id="{E4D4A13D-65DB-4151-AD43-6CAC6A73BCED}"/>
              </a:ext>
            </a:extLst>
          </p:cNvPr>
          <p:cNvSpPr/>
          <p:nvPr/>
        </p:nvSpPr>
        <p:spPr>
          <a:xfrm>
            <a:off x="143290" y="3236916"/>
            <a:ext cx="3472070" cy="1801396"/>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lgerian" panose="04020705040A02060702" pitchFamily="82" charset="0"/>
              </a:rPr>
              <a:t>Police meets doctor strange to get current image of the thief</a:t>
            </a:r>
          </a:p>
        </p:txBody>
      </p:sp>
      <p:pic>
        <p:nvPicPr>
          <p:cNvPr id="12" name="Content Placeholder 12">
            <a:extLst>
              <a:ext uri="{FF2B5EF4-FFF2-40B4-BE49-F238E27FC236}">
                <a16:creationId xmlns:a16="http://schemas.microsoft.com/office/drawing/2014/main" id="{CA6F1888-3526-4ADE-B652-3C31CBBF10B1}"/>
              </a:ext>
            </a:extLst>
          </p:cNvPr>
          <p:cNvPicPr>
            <a:picLocks noGrp="1" noChangeAspect="1"/>
          </p:cNvPicPr>
          <p:nvPr>
            <p:ph sz="half" idx="1"/>
          </p:nvPr>
        </p:nvPicPr>
        <p:blipFill>
          <a:blip r:embed="rId3"/>
          <a:stretch>
            <a:fillRect/>
          </a:stretch>
        </p:blipFill>
        <p:spPr>
          <a:xfrm>
            <a:off x="3807409" y="3075230"/>
            <a:ext cx="5374058" cy="2570923"/>
          </a:xfrm>
        </p:spPr>
      </p:pic>
      <p:sp>
        <p:nvSpPr>
          <p:cNvPr id="13" name="Multiplication Sign 12">
            <a:extLst>
              <a:ext uri="{FF2B5EF4-FFF2-40B4-BE49-F238E27FC236}">
                <a16:creationId xmlns:a16="http://schemas.microsoft.com/office/drawing/2014/main" id="{712B9AB5-B9A4-4614-B08C-FD90A43A2EAE}"/>
              </a:ext>
            </a:extLst>
          </p:cNvPr>
          <p:cNvSpPr/>
          <p:nvPr/>
        </p:nvSpPr>
        <p:spPr>
          <a:xfrm>
            <a:off x="3807409" y="3075230"/>
            <a:ext cx="5374058" cy="2570923"/>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lgerian" panose="04020705040A02060702" pitchFamily="82" charset="0"/>
              </a:rPr>
              <a:t>Very expensive</a:t>
            </a:r>
          </a:p>
        </p:txBody>
      </p:sp>
    </p:spTree>
    <p:extLst>
      <p:ext uri="{BB962C8B-B14F-4D97-AF65-F5344CB8AC3E}">
        <p14:creationId xmlns:p14="http://schemas.microsoft.com/office/powerpoint/2010/main" val="70293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peech Bubble: Oval 12">
            <a:extLst>
              <a:ext uri="{FF2B5EF4-FFF2-40B4-BE49-F238E27FC236}">
                <a16:creationId xmlns:a16="http://schemas.microsoft.com/office/drawing/2014/main" id="{84F5B980-47DA-4367-B236-A4DA34041F30}"/>
              </a:ext>
            </a:extLst>
          </p:cNvPr>
          <p:cNvSpPr/>
          <p:nvPr/>
        </p:nvSpPr>
        <p:spPr>
          <a:xfrm>
            <a:off x="695739" y="51801"/>
            <a:ext cx="4723985" cy="2891423"/>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lgerian" panose="04020705040A02060702" pitchFamily="82" charset="0"/>
              </a:rPr>
              <a:t>Police comes to Penn State Great Valley For Solutions</a:t>
            </a:r>
          </a:p>
        </p:txBody>
      </p:sp>
      <p:pic>
        <p:nvPicPr>
          <p:cNvPr id="1026" name="Picture 2" descr="Image result for penn state Great valley">
            <a:extLst>
              <a:ext uri="{FF2B5EF4-FFF2-40B4-BE49-F238E27FC236}">
                <a16:creationId xmlns:a16="http://schemas.microsoft.com/office/drawing/2014/main" id="{1ACA5C77-5E9F-43D5-99D9-DB9246762C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4850" y="2066925"/>
            <a:ext cx="3162300" cy="1447800"/>
          </a:xfrm>
          <a:prstGeom prst="rect">
            <a:avLst/>
          </a:prstGeom>
          <a:noFill/>
          <a:extLst>
            <a:ext uri="{909E8E84-426E-40DD-AFC4-6F175D3DCCD1}">
              <a14:hiddenFill xmlns:a14="http://schemas.microsoft.com/office/drawing/2010/main">
                <a:solidFill>
                  <a:srgbClr val="FFFFFF"/>
                </a:solidFill>
              </a14:hiddenFill>
            </a:ext>
          </a:extLst>
        </p:spPr>
      </p:pic>
      <p:sp>
        <p:nvSpPr>
          <p:cNvPr id="14" name="Wave 13">
            <a:extLst>
              <a:ext uri="{FF2B5EF4-FFF2-40B4-BE49-F238E27FC236}">
                <a16:creationId xmlns:a16="http://schemas.microsoft.com/office/drawing/2014/main" id="{55A58B2E-8609-43F2-BD69-CD20D4F042F1}"/>
              </a:ext>
            </a:extLst>
          </p:cNvPr>
          <p:cNvSpPr/>
          <p:nvPr/>
        </p:nvSpPr>
        <p:spPr>
          <a:xfrm>
            <a:off x="895349" y="4218021"/>
            <a:ext cx="9477375" cy="1736035"/>
          </a:xfrm>
          <a:prstGeom prst="wav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lgerian" panose="04020705040A02060702" pitchFamily="82" charset="0"/>
              </a:rPr>
              <a:t>Anchal and Sindhu will help the police with their “Time Travel” Product</a:t>
            </a:r>
          </a:p>
        </p:txBody>
      </p:sp>
    </p:spTree>
    <p:extLst>
      <p:ext uri="{BB962C8B-B14F-4D97-AF65-F5344CB8AC3E}">
        <p14:creationId xmlns:p14="http://schemas.microsoft.com/office/powerpoint/2010/main" val="168902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1000"/>
                                        <p:tgtEl>
                                          <p:spTgt spid="1026"/>
                                        </p:tgtEl>
                                      </p:cBhvr>
                                    </p:animEffect>
                                    <p:anim calcmode="lin" valueType="num">
                                      <p:cBhvr>
                                        <p:cTn id="14" dur="1000" fill="hold"/>
                                        <p:tgtEl>
                                          <p:spTgt spid="1026"/>
                                        </p:tgtEl>
                                        <p:attrNameLst>
                                          <p:attrName>ppt_x</p:attrName>
                                        </p:attrNameLst>
                                      </p:cBhvr>
                                      <p:tavLst>
                                        <p:tav tm="0">
                                          <p:val>
                                            <p:strVal val="#ppt_x"/>
                                          </p:val>
                                        </p:tav>
                                        <p:tav tm="100000">
                                          <p:val>
                                            <p:strVal val="#ppt_x"/>
                                          </p:val>
                                        </p:tav>
                                      </p:tavLst>
                                    </p:anim>
                                    <p:anim calcmode="lin" valueType="num">
                                      <p:cBhvr>
                                        <p:cTn id="15"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FEA1A-481A-0940-B0BA-2FFF7F38BB25}"/>
              </a:ext>
            </a:extLst>
          </p:cNvPr>
          <p:cNvSpPr>
            <a:spLocks noGrp="1"/>
          </p:cNvSpPr>
          <p:nvPr>
            <p:ph type="title"/>
          </p:nvPr>
        </p:nvSpPr>
        <p:spPr/>
        <p:txBody>
          <a:bodyPr/>
          <a:lstStyle/>
          <a:p>
            <a:r>
              <a:rPr lang="en-US" dirty="0"/>
              <a:t>Context and Problem </a:t>
            </a:r>
          </a:p>
        </p:txBody>
      </p:sp>
      <p:sp>
        <p:nvSpPr>
          <p:cNvPr id="3" name="Content Placeholder 2">
            <a:extLst>
              <a:ext uri="{FF2B5EF4-FFF2-40B4-BE49-F238E27FC236}">
                <a16:creationId xmlns:a16="http://schemas.microsoft.com/office/drawing/2014/main" id="{F2AA249E-6475-F748-8E67-C370D02A2574}"/>
              </a:ext>
            </a:extLst>
          </p:cNvPr>
          <p:cNvSpPr>
            <a:spLocks noGrp="1"/>
          </p:cNvSpPr>
          <p:nvPr>
            <p:ph sz="half" idx="1"/>
          </p:nvPr>
        </p:nvSpPr>
        <p:spPr>
          <a:xfrm>
            <a:off x="838199" y="1391479"/>
            <a:ext cx="9339471" cy="3617844"/>
          </a:xfrm>
        </p:spPr>
        <p:txBody>
          <a:bodyPr/>
          <a:lstStyle/>
          <a:p>
            <a:pPr algn="just"/>
            <a:r>
              <a:rPr lang="en-US" sz="2400" dirty="0"/>
              <a:t>Face progression and regression has tremendous impact to a wide-range of applications like face prediction of missing/wanted people, entertainment, etc. </a:t>
            </a:r>
          </a:p>
          <a:p>
            <a:pPr algn="just"/>
            <a:r>
              <a:rPr lang="en-US" sz="2400" dirty="0"/>
              <a:t>But major challenge in this area of research come from the rigid requirement to the training and testing datasets, as well as the large variation presented in the face image in terms of expression, pose, resolution, illumination, and occlusion. </a:t>
            </a:r>
          </a:p>
          <a:p>
            <a:pPr algn="just"/>
            <a:r>
              <a:rPr lang="en-US" sz="2400" dirty="0"/>
              <a:t>In this paper, we investigate the age progression/regression problem from the perspective of generative modeling. </a:t>
            </a:r>
          </a:p>
          <a:p>
            <a:pPr algn="just"/>
            <a:endParaRPr lang="en-US" sz="2400" dirty="0"/>
          </a:p>
        </p:txBody>
      </p:sp>
    </p:spTree>
    <p:extLst>
      <p:ext uri="{BB962C8B-B14F-4D97-AF65-F5344CB8AC3E}">
        <p14:creationId xmlns:p14="http://schemas.microsoft.com/office/powerpoint/2010/main" val="2192248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0F826-9152-A345-9423-B2B2C1F8DC6B}"/>
              </a:ext>
            </a:extLst>
          </p:cNvPr>
          <p:cNvSpPr>
            <a:spLocks noGrp="1"/>
          </p:cNvSpPr>
          <p:nvPr>
            <p:ph type="title"/>
          </p:nvPr>
        </p:nvSpPr>
        <p:spPr/>
        <p:txBody>
          <a:bodyPr/>
          <a:lstStyle/>
          <a:p>
            <a:r>
              <a:rPr lang="en-US" dirty="0"/>
              <a:t>State of Art</a:t>
            </a:r>
          </a:p>
        </p:txBody>
      </p:sp>
      <p:sp>
        <p:nvSpPr>
          <p:cNvPr id="3" name="Content Placeholder 2">
            <a:extLst>
              <a:ext uri="{FF2B5EF4-FFF2-40B4-BE49-F238E27FC236}">
                <a16:creationId xmlns:a16="http://schemas.microsoft.com/office/drawing/2014/main" id="{62F185F2-38EC-F445-AEAA-FB200B15DDE0}"/>
              </a:ext>
            </a:extLst>
          </p:cNvPr>
          <p:cNvSpPr>
            <a:spLocks noGrp="1"/>
          </p:cNvSpPr>
          <p:nvPr>
            <p:ph sz="half" idx="1"/>
          </p:nvPr>
        </p:nvSpPr>
        <p:spPr/>
        <p:txBody>
          <a:bodyPr/>
          <a:lstStyle/>
          <a:p>
            <a:r>
              <a:rPr lang="en-US" dirty="0"/>
              <a:t>Models like CNN does not preserve the personality feature</a:t>
            </a:r>
          </a:p>
          <a:p>
            <a:pPr marL="0" indent="0">
              <a:buNone/>
            </a:pPr>
            <a:endParaRPr lang="en-US" dirty="0"/>
          </a:p>
          <a:p>
            <a:r>
              <a:rPr lang="en-US" dirty="0"/>
              <a:t>Also, they require age labels to be associated with the dataset.</a:t>
            </a:r>
          </a:p>
          <a:p>
            <a:endParaRPr lang="en-US" dirty="0"/>
          </a:p>
          <a:p>
            <a:r>
              <a:rPr lang="en-US" dirty="0"/>
              <a:t>It requires large dataset to be trained.</a:t>
            </a:r>
          </a:p>
          <a:p>
            <a:endParaRPr lang="en-US" dirty="0"/>
          </a:p>
          <a:p>
            <a:r>
              <a:rPr lang="en-US" dirty="0"/>
              <a:t>The pictures can have different expression, pose and illumination</a:t>
            </a:r>
          </a:p>
        </p:txBody>
      </p:sp>
    </p:spTree>
    <p:extLst>
      <p:ext uri="{BB962C8B-B14F-4D97-AF65-F5344CB8AC3E}">
        <p14:creationId xmlns:p14="http://schemas.microsoft.com/office/powerpoint/2010/main" val="812024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E2E0AFE-704B-4CB8-AB9D-D447278759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575911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D48784-9BD3-D143-88B2-F97D61FF4D59}"/>
              </a:ext>
            </a:extLst>
          </p:cNvPr>
          <p:cNvSpPr>
            <a:spLocks noGrp="1"/>
          </p:cNvSpPr>
          <p:nvPr>
            <p:ph type="title"/>
          </p:nvPr>
        </p:nvSpPr>
        <p:spPr>
          <a:xfrm>
            <a:off x="821516" y="640263"/>
            <a:ext cx="4911826" cy="1344975"/>
          </a:xfrm>
        </p:spPr>
        <p:txBody>
          <a:bodyPr vert="horz" lIns="91440" tIns="45720" rIns="91440" bIns="45720" rtlCol="0" anchor="ctr">
            <a:normAutofit/>
          </a:bodyPr>
          <a:lstStyle/>
          <a:p>
            <a:r>
              <a:rPr lang="en-US" sz="2800" b="1" dirty="0">
                <a:solidFill>
                  <a:schemeClr val="tx1"/>
                </a:solidFill>
                <a:latin typeface="+mj-lt"/>
              </a:rPr>
              <a:t>Data collecting and Preprocessing, training / testing  datasets</a:t>
            </a:r>
          </a:p>
        </p:txBody>
      </p:sp>
      <p:sp>
        <p:nvSpPr>
          <p:cNvPr id="4" name="TextBox 3">
            <a:extLst>
              <a:ext uri="{FF2B5EF4-FFF2-40B4-BE49-F238E27FC236}">
                <a16:creationId xmlns:a16="http://schemas.microsoft.com/office/drawing/2014/main" id="{1AB51B20-FFBE-40C9-8445-E19CB1D81843}"/>
              </a:ext>
            </a:extLst>
          </p:cNvPr>
          <p:cNvSpPr txBox="1"/>
          <p:nvPr/>
        </p:nvSpPr>
        <p:spPr>
          <a:xfrm>
            <a:off x="821515" y="2121762"/>
            <a:ext cx="4911827" cy="3626917"/>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200" dirty="0"/>
              <a:t>Data Source – Kaggle</a:t>
            </a:r>
          </a:p>
          <a:p>
            <a:pPr marL="285750" indent="-228600">
              <a:lnSpc>
                <a:spcPct val="90000"/>
              </a:lnSpc>
              <a:spcAft>
                <a:spcPts val="600"/>
              </a:spcAft>
              <a:buFont typeface="Arial" panose="020B0604020202020204" pitchFamily="34" charset="0"/>
              <a:buChar char="•"/>
            </a:pPr>
            <a:r>
              <a:rPr lang="en-US" sz="2200" dirty="0"/>
              <a:t>Data Description – 23,705 Images of different resolutions</a:t>
            </a:r>
          </a:p>
          <a:p>
            <a:pPr marL="285750" indent="-228600">
              <a:lnSpc>
                <a:spcPct val="90000"/>
              </a:lnSpc>
              <a:spcAft>
                <a:spcPts val="600"/>
              </a:spcAft>
              <a:buFont typeface="Arial" panose="020B0604020202020204" pitchFamily="34" charset="0"/>
              <a:buChar char="•"/>
            </a:pPr>
            <a:r>
              <a:rPr lang="en-US" sz="2200" dirty="0"/>
              <a:t>Deleted images with no missing age label</a:t>
            </a:r>
          </a:p>
          <a:p>
            <a:pPr marL="285750" indent="-228600">
              <a:lnSpc>
                <a:spcPct val="90000"/>
              </a:lnSpc>
              <a:spcAft>
                <a:spcPts val="600"/>
              </a:spcAft>
              <a:buFont typeface="Arial" panose="020B0604020202020204" pitchFamily="34" charset="0"/>
              <a:buChar char="•"/>
            </a:pPr>
            <a:r>
              <a:rPr lang="en-US" sz="2200" dirty="0"/>
              <a:t>Grouped the age into ten categories, i.e., 0–5, 6–10, 11–15, 16–20, 21–30, 31–40, 41–50, 51–60, 61– 70, and 71–80.</a:t>
            </a:r>
          </a:p>
          <a:p>
            <a:pPr marL="285750" indent="-228600">
              <a:lnSpc>
                <a:spcPct val="90000"/>
              </a:lnSpc>
              <a:spcAft>
                <a:spcPts val="600"/>
              </a:spcAft>
              <a:buFont typeface="Arial" panose="020B0604020202020204" pitchFamily="34" charset="0"/>
              <a:buChar char="•"/>
            </a:pPr>
            <a:r>
              <a:rPr lang="en-US" sz="2200" dirty="0"/>
              <a:t>Training on entire dataset</a:t>
            </a:r>
          </a:p>
          <a:p>
            <a:pPr marL="57150">
              <a:lnSpc>
                <a:spcPct val="90000"/>
              </a:lnSpc>
              <a:spcAft>
                <a:spcPts val="600"/>
              </a:spcAft>
            </a:pPr>
            <a:endParaRPr lang="en-US" sz="2200" dirty="0"/>
          </a:p>
        </p:txBody>
      </p:sp>
      <p:pic>
        <p:nvPicPr>
          <p:cNvPr id="6" name="Picture 4">
            <a:extLst>
              <a:ext uri="{FF2B5EF4-FFF2-40B4-BE49-F238E27FC236}">
                <a16:creationId xmlns:a16="http://schemas.microsoft.com/office/drawing/2014/main" id="{3DBABDD2-8BF9-4DD6-8410-8EF55631CBB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17099" y="321176"/>
            <a:ext cx="2199013" cy="219028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687377C4-074F-4FB6-8A87-A467474ACCB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438152" y="321733"/>
            <a:ext cx="2311866" cy="21897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587BF723-4E51-4E9B-893A-4D96D3B5CBC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673513" y="2810760"/>
            <a:ext cx="4963666" cy="3407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5076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C7530-93F0-4026-A66D-1F07062181C5}"/>
              </a:ext>
            </a:extLst>
          </p:cNvPr>
          <p:cNvSpPr>
            <a:spLocks noGrp="1"/>
          </p:cNvSpPr>
          <p:nvPr>
            <p:ph type="title"/>
          </p:nvPr>
        </p:nvSpPr>
        <p:spPr/>
        <p:txBody>
          <a:bodyPr/>
          <a:lstStyle/>
          <a:p>
            <a:r>
              <a:rPr lang="en-US" dirty="0"/>
              <a:t>Client Server Architecture</a:t>
            </a:r>
          </a:p>
        </p:txBody>
      </p:sp>
      <p:pic>
        <p:nvPicPr>
          <p:cNvPr id="4" name="Content Placeholder 3">
            <a:extLst>
              <a:ext uri="{FF2B5EF4-FFF2-40B4-BE49-F238E27FC236}">
                <a16:creationId xmlns:a16="http://schemas.microsoft.com/office/drawing/2014/main" id="{D89E3D49-8867-4BC6-AD6D-B18ECD2A0183}"/>
              </a:ext>
            </a:extLst>
          </p:cNvPr>
          <p:cNvPicPr>
            <a:picLocks noGrp="1" noChangeAspect="1"/>
          </p:cNvPicPr>
          <p:nvPr>
            <p:ph sz="half" idx="1"/>
          </p:nvPr>
        </p:nvPicPr>
        <p:blipFill>
          <a:blip r:embed="rId2"/>
          <a:stretch>
            <a:fillRect/>
          </a:stretch>
        </p:blipFill>
        <p:spPr>
          <a:xfrm>
            <a:off x="838200" y="3429000"/>
            <a:ext cx="5238750" cy="2476500"/>
          </a:xfrm>
          <a:prstGeom prst="rect">
            <a:avLst/>
          </a:prstGeom>
        </p:spPr>
      </p:pic>
      <p:sp>
        <p:nvSpPr>
          <p:cNvPr id="5" name="Rectangle 4">
            <a:extLst>
              <a:ext uri="{FF2B5EF4-FFF2-40B4-BE49-F238E27FC236}">
                <a16:creationId xmlns:a16="http://schemas.microsoft.com/office/drawing/2014/main" id="{F0194C8C-1E2B-4589-954A-5A7CBFEA861C}"/>
              </a:ext>
            </a:extLst>
          </p:cNvPr>
          <p:cNvSpPr/>
          <p:nvPr/>
        </p:nvSpPr>
        <p:spPr>
          <a:xfrm>
            <a:off x="1164609" y="1391478"/>
            <a:ext cx="9057564" cy="1754326"/>
          </a:xfrm>
          <a:prstGeom prst="rect">
            <a:avLst/>
          </a:prstGeom>
        </p:spPr>
        <p:txBody>
          <a:bodyPr wrap="square">
            <a:spAutoFit/>
          </a:bodyPr>
          <a:lstStyle/>
          <a:p>
            <a:pPr marL="285750" indent="-285750">
              <a:buFont typeface="Wingdings" panose="05000000000000000000" pitchFamily="2" charset="2"/>
              <a:buChar char="q"/>
            </a:pPr>
            <a:r>
              <a:rPr lang="en-US" dirty="0"/>
              <a:t>On the client side, users will have the option to select an input image by browsing their computer. </a:t>
            </a:r>
          </a:p>
          <a:p>
            <a:pPr marL="285750" indent="-285750">
              <a:buFont typeface="Wingdings" panose="05000000000000000000" pitchFamily="2" charset="2"/>
              <a:buChar char="q"/>
            </a:pPr>
            <a:r>
              <a:rPr lang="en-US" dirty="0"/>
              <a:t>Once an image is submitted, a GET request is sent to the API back-end which calls use model to pre-process the input image. </a:t>
            </a:r>
          </a:p>
          <a:p>
            <a:pPr marL="285750" indent="-285750">
              <a:buFont typeface="Wingdings" panose="05000000000000000000" pitchFamily="2" charset="2"/>
              <a:buChar char="q"/>
            </a:pPr>
            <a:r>
              <a:rPr lang="en-US" dirty="0"/>
              <a:t>The new image is then passed to the pre-trained models to generate the 10 images that are displayed on the client side for users to observe</a:t>
            </a:r>
          </a:p>
        </p:txBody>
      </p:sp>
      <p:pic>
        <p:nvPicPr>
          <p:cNvPr id="6" name="Picture 5">
            <a:extLst>
              <a:ext uri="{FF2B5EF4-FFF2-40B4-BE49-F238E27FC236}">
                <a16:creationId xmlns:a16="http://schemas.microsoft.com/office/drawing/2014/main" id="{825D066E-DA0A-4FF7-8A06-6D76D0FBC93C}"/>
              </a:ext>
            </a:extLst>
          </p:cNvPr>
          <p:cNvPicPr>
            <a:picLocks noChangeAspect="1"/>
          </p:cNvPicPr>
          <p:nvPr/>
        </p:nvPicPr>
        <p:blipFill>
          <a:blip r:embed="rId3"/>
          <a:stretch>
            <a:fillRect/>
          </a:stretch>
        </p:blipFill>
        <p:spPr>
          <a:xfrm>
            <a:off x="6680366" y="3095625"/>
            <a:ext cx="4033127" cy="2183069"/>
          </a:xfrm>
          <a:prstGeom prst="rect">
            <a:avLst/>
          </a:prstGeom>
        </p:spPr>
      </p:pic>
    </p:spTree>
    <p:extLst>
      <p:ext uri="{BB962C8B-B14F-4D97-AF65-F5344CB8AC3E}">
        <p14:creationId xmlns:p14="http://schemas.microsoft.com/office/powerpoint/2010/main" val="4116402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AFAA2-E7BF-4ED2-8653-F6187361AD8B}"/>
              </a:ext>
            </a:extLst>
          </p:cNvPr>
          <p:cNvSpPr>
            <a:spLocks noGrp="1"/>
          </p:cNvSpPr>
          <p:nvPr>
            <p:ph type="title"/>
          </p:nvPr>
        </p:nvSpPr>
        <p:spPr/>
        <p:txBody>
          <a:bodyPr/>
          <a:lstStyle/>
          <a:p>
            <a:r>
              <a:rPr lang="en-US" dirty="0"/>
              <a:t>Methodology</a:t>
            </a:r>
          </a:p>
        </p:txBody>
      </p:sp>
      <p:pic>
        <p:nvPicPr>
          <p:cNvPr id="4" name="Content Placeholder 3">
            <a:extLst>
              <a:ext uri="{FF2B5EF4-FFF2-40B4-BE49-F238E27FC236}">
                <a16:creationId xmlns:a16="http://schemas.microsoft.com/office/drawing/2014/main" id="{2AD68520-326A-4BA8-9052-293B74DFE681}"/>
              </a:ext>
            </a:extLst>
          </p:cNvPr>
          <p:cNvPicPr>
            <a:picLocks noGrp="1"/>
          </p:cNvPicPr>
          <p:nvPr>
            <p:ph sz="half" idx="1"/>
          </p:nvPr>
        </p:nvPicPr>
        <p:blipFill>
          <a:blip r:embed="rId2"/>
          <a:stretch>
            <a:fillRect/>
          </a:stretch>
        </p:blipFill>
        <p:spPr>
          <a:xfrm>
            <a:off x="1179443" y="2819400"/>
            <a:ext cx="7926457" cy="3381376"/>
          </a:xfrm>
          <a:prstGeom prst="rect">
            <a:avLst/>
          </a:prstGeom>
        </p:spPr>
      </p:pic>
      <p:sp>
        <p:nvSpPr>
          <p:cNvPr id="3" name="TextBox 2">
            <a:extLst>
              <a:ext uri="{FF2B5EF4-FFF2-40B4-BE49-F238E27FC236}">
                <a16:creationId xmlns:a16="http://schemas.microsoft.com/office/drawing/2014/main" id="{2FB06F57-B8BD-4E09-8AC8-0CDCAD8497CC}"/>
              </a:ext>
            </a:extLst>
          </p:cNvPr>
          <p:cNvSpPr txBox="1"/>
          <p:nvPr/>
        </p:nvSpPr>
        <p:spPr>
          <a:xfrm>
            <a:off x="838200" y="1401003"/>
            <a:ext cx="10174357" cy="1477328"/>
          </a:xfrm>
          <a:prstGeom prst="rect">
            <a:avLst/>
          </a:prstGeom>
          <a:noFill/>
        </p:spPr>
        <p:txBody>
          <a:bodyPr wrap="square" rtlCol="0">
            <a:spAutoFit/>
          </a:bodyPr>
          <a:lstStyle/>
          <a:p>
            <a:r>
              <a:rPr lang="en-US" b="1" dirty="0"/>
              <a:t>Conditional Adversarial Auto Encoder:</a:t>
            </a:r>
          </a:p>
          <a:p>
            <a:r>
              <a:rPr lang="en-US" b="1" dirty="0"/>
              <a:t>Generative Adversarial Networks  </a:t>
            </a:r>
            <a:r>
              <a:rPr lang="en-US" dirty="0"/>
              <a:t>simultaneously train two models</a:t>
            </a:r>
          </a:p>
          <a:p>
            <a:r>
              <a:rPr lang="en-US" dirty="0"/>
              <a:t> 1) the generative model G captures the distribution of training samples and learns to generate new samples imitating the training</a:t>
            </a:r>
          </a:p>
          <a:p>
            <a:r>
              <a:rPr lang="en-US" dirty="0"/>
              <a:t>2) the discriminative model D discriminates the generated samples from the training. </a:t>
            </a:r>
          </a:p>
        </p:txBody>
      </p:sp>
    </p:spTree>
    <p:extLst>
      <p:ext uri="{BB962C8B-B14F-4D97-AF65-F5344CB8AC3E}">
        <p14:creationId xmlns:p14="http://schemas.microsoft.com/office/powerpoint/2010/main" val="37413884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522A42B6-56D5-6440-86E6-7006FC53B59A}" vid="{CD8EB4FB-6531-A248-888A-0E93811EC030}"/>
    </a:ext>
  </a:extLst>
</a:theme>
</file>

<file path=docProps/app.xml><?xml version="1.0" encoding="utf-8"?>
<Properties xmlns="http://schemas.openxmlformats.org/officeDocument/2006/extended-properties" xmlns:vt="http://schemas.openxmlformats.org/officeDocument/2006/docPropsVTypes">
  <TotalTime>233</TotalTime>
  <Words>675</Words>
  <Application>Microsoft Office PowerPoint</Application>
  <PresentationFormat>Widescreen</PresentationFormat>
  <Paragraphs>157</Paragraphs>
  <Slides>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Algerian</vt:lpstr>
      <vt:lpstr>Arial</vt:lpstr>
      <vt:lpstr>Calibri</vt:lpstr>
      <vt:lpstr>Calibri Light</vt:lpstr>
      <vt:lpstr>Franklin Gothic Book</vt:lpstr>
      <vt:lpstr>Franklin Gothic Medium</vt:lpstr>
      <vt:lpstr>Wingdings</vt:lpstr>
      <vt:lpstr>Office Theme</vt:lpstr>
      <vt:lpstr>Time Travel</vt:lpstr>
      <vt:lpstr>PowerPoint Presentation</vt:lpstr>
      <vt:lpstr>PowerPoint Presentation</vt:lpstr>
      <vt:lpstr>PowerPoint Presentation</vt:lpstr>
      <vt:lpstr>Context and Problem </vt:lpstr>
      <vt:lpstr>State of Art</vt:lpstr>
      <vt:lpstr>Data collecting and Preprocessing, training / testing  datasets</vt:lpstr>
      <vt:lpstr>Client Server Architecture</vt:lpstr>
      <vt:lpstr>Methodology</vt:lpstr>
      <vt:lpstr>Encoder</vt:lpstr>
      <vt:lpstr>PowerPoint Presentation</vt:lpstr>
      <vt:lpstr>PowerPoint Presentation</vt:lpstr>
      <vt:lpstr>PowerPoint Presentation</vt:lpstr>
      <vt:lpstr>Loss Functions</vt:lpstr>
      <vt:lpstr>Hyperparameter Tuning</vt:lpstr>
      <vt:lpstr>PowerPoint Presentation</vt:lpstr>
      <vt:lpstr>PowerPoint Presentation</vt:lpstr>
      <vt:lpstr>PowerPoint Presentation</vt:lpstr>
      <vt:lpstr>PowerPoint Presentation</vt:lpstr>
      <vt:lpstr>PowerPoint Presentation</vt:lpstr>
      <vt:lpstr>Outcomes/finding</vt:lpstr>
      <vt:lpstr>Lessons learned and Perspectives </vt:lpstr>
      <vt:lpstr>Demo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 Travel</dc:title>
  <dc:creator>Anchal Gupta</dc:creator>
  <cp:lastModifiedBy>Anchal Gupta</cp:lastModifiedBy>
  <cp:revision>11</cp:revision>
  <dcterms:created xsi:type="dcterms:W3CDTF">2019-04-25T19:59:18Z</dcterms:created>
  <dcterms:modified xsi:type="dcterms:W3CDTF">2019-04-26T16:38:42Z</dcterms:modified>
</cp:coreProperties>
</file>